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8288000" cy="10287000"/>
  <p:notesSz cx="6858000" cy="9144000"/>
  <p:embeddedFontLst>
    <p:embeddedFont>
      <p:font typeface="Bernoru" panose="020B0604020202020204" charset="0"/>
      <p:regular r:id="rId41"/>
    </p:embeddedFont>
    <p:embeddedFont>
      <p:font typeface="Calibri (MS) Bold" panose="020B0604020202020204" charset="0"/>
      <p:regular r:id="rId42"/>
    </p:embeddedFont>
    <p:embeddedFont>
      <p:font typeface="Extenda 90 Exa" panose="020B0604020202020204" charset="0"/>
      <p:regular r:id="rId43"/>
    </p:embeddedFont>
    <p:embeddedFont>
      <p:font typeface="Inter" panose="020B0604020202020204" charset="0"/>
      <p:regular r:id="rId44"/>
      <p:bold r:id="rId45"/>
      <p:italic r:id="rId46"/>
      <p:boldItalic r:id="rId47"/>
    </p:embeddedFont>
    <p:embeddedFont>
      <p:font typeface="Inter Light" panose="020B0604020202020204" charset="0"/>
      <p:regular r:id="rId48"/>
      <p:bold r:id="rId49"/>
      <p:italic r:id="rId50"/>
      <p:boldItalic r:id="rId51"/>
    </p:embeddedFont>
    <p:embeddedFont>
      <p:font typeface="Open Sauce" panose="020B0604020202020204" charset="0"/>
      <p:regular r:id="rId52"/>
    </p:embeddedFont>
    <p:embeddedFont>
      <p:font typeface="Open Sauce Bold" panose="020B0604020202020204" charset="0"/>
      <p:regular r:id="rId53"/>
    </p:embeddedFont>
    <p:embeddedFont>
      <p:font typeface="Open Sauce Medium" panose="020B0604020202020204" charset="0"/>
      <p:regular r:id="rId54"/>
    </p:embeddedFont>
    <p:embeddedFont>
      <p:font typeface="Rajdhani" panose="020B0604020202020204" charset="0"/>
      <p:regular r:id="rId55"/>
      <p:bold r:id="rId56"/>
    </p:embeddedFont>
    <p:embeddedFont>
      <p:font typeface="Rajdhani SemiBold" panose="020B0604020202020204" charset="0"/>
      <p:regular r:id="rId57"/>
      <p:bold r:id="rId58"/>
    </p:embeddedFont>
    <p:embeddedFont>
      <p:font typeface="Touvlo" panose="020B0604020202020204" charset="0"/>
      <p:regular r:id="rId59"/>
    </p:embeddedFont>
    <p:embeddedFont>
      <p:font typeface="Touvlo Bold" panose="020B0604020202020204" charset="0"/>
      <p:regular r:id="rId60"/>
    </p:embeddedFont>
    <p:embeddedFont>
      <p:font typeface="TT Fors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3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1C7CA-CF9B-47C8-8DE0-19ECFAF1C5CE}" type="datetimeFigureOut">
              <a:rPr lang="en-US" smtClean="0"/>
              <a:t>12/15/2025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C9454-51B1-4B3F-99B1-B7B6E25D6F42}" type="slidenum">
              <a:rPr lang="en-US" smtClean="0"/>
              <a:t>‹#›</a:t>
            </a:fld>
            <a:endParaRPr lang="en-US"/>
          </a:p>
        </p:txBody>
      </p:sp>
    </p:spTree>
    <p:extLst>
      <p:ext uri="{BB962C8B-B14F-4D97-AF65-F5344CB8AC3E}">
        <p14:creationId xmlns:p14="http://schemas.microsoft.com/office/powerpoint/2010/main" val="342787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577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2694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688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534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b06ebe25f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3b06ebe25f5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842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38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b06ebe25f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3b06ebe25f5_0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850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226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b06ebe25f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3b06ebe25f5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872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b06ebe25f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3b06ebe25f5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76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47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415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06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76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12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b06ebe25f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3b06ebe25f5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7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8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b06ebe25f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3b06ebe25f5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67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48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b06ebe25f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3b06ebe25f5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52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1.png"/><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sv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0.svg"/><Relationship Id="rId7"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0.png"/><Relationship Id="rId7"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31.sv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5547162" y="8907433"/>
            <a:ext cx="2013598" cy="701734"/>
            <a:chOff x="0" y="0"/>
            <a:chExt cx="530330" cy="184819"/>
          </a:xfrm>
        </p:grpSpPr>
        <p:sp>
          <p:nvSpPr>
            <p:cNvPr id="3" name="Freeform 3"/>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4" name="TextBox 4"/>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403359">
            <a:off x="4648750" y="1219204"/>
            <a:ext cx="16623792" cy="11698986"/>
            <a:chOff x="0" y="0"/>
            <a:chExt cx="22165056" cy="15598648"/>
          </a:xfrm>
        </p:grpSpPr>
        <p:sp>
          <p:nvSpPr>
            <p:cNvPr id="6" name="Freeform 6"/>
            <p:cNvSpPr/>
            <p:nvPr/>
          </p:nvSpPr>
          <p:spPr>
            <a:xfrm>
              <a:off x="0" y="0"/>
              <a:ext cx="22165056" cy="15598648"/>
            </a:xfrm>
            <a:custGeom>
              <a:avLst/>
              <a:gdLst/>
              <a:ahLst/>
              <a:cxnLst/>
              <a:rect l="l" t="t" r="r" b="b"/>
              <a:pathLst>
                <a:path w="22165056" h="15598648">
                  <a:moveTo>
                    <a:pt x="0" y="0"/>
                  </a:moveTo>
                  <a:lnTo>
                    <a:pt x="22165056" y="0"/>
                  </a:lnTo>
                  <a:lnTo>
                    <a:pt x="22165056" y="15598648"/>
                  </a:lnTo>
                  <a:lnTo>
                    <a:pt x="0" y="15598648"/>
                  </a:lnTo>
                  <a:lnTo>
                    <a:pt x="0" y="0"/>
                  </a:lnTo>
                  <a:close/>
                </a:path>
              </a:pathLst>
            </a:custGeom>
            <a:blipFill>
              <a:blip r:embed="rId2">
                <a:alphaModFix amt="50000"/>
              </a:blip>
              <a:stretch>
                <a:fillRect t="-5" b="-5"/>
              </a:stretch>
            </a:blipFill>
          </p:spPr>
          <p:txBody>
            <a:bodyPr/>
            <a:lstStyle/>
            <a:p>
              <a:endParaRPr lang="en-US"/>
            </a:p>
          </p:txBody>
        </p:sp>
      </p:grpSp>
      <p:grpSp>
        <p:nvGrpSpPr>
          <p:cNvPr id="7" name="Group 7"/>
          <p:cNvGrpSpPr/>
          <p:nvPr/>
        </p:nvGrpSpPr>
        <p:grpSpPr>
          <a:xfrm>
            <a:off x="8342914" y="-1785228"/>
            <a:ext cx="5960174" cy="7062311"/>
            <a:chOff x="0" y="0"/>
            <a:chExt cx="7946898" cy="9416415"/>
          </a:xfrm>
        </p:grpSpPr>
        <p:sp>
          <p:nvSpPr>
            <p:cNvPr id="8" name="Freeform 8"/>
            <p:cNvSpPr/>
            <p:nvPr/>
          </p:nvSpPr>
          <p:spPr>
            <a:xfrm>
              <a:off x="0" y="0"/>
              <a:ext cx="7946898" cy="9416415"/>
            </a:xfrm>
            <a:custGeom>
              <a:avLst/>
              <a:gdLst/>
              <a:ahLst/>
              <a:cxnLst/>
              <a:rect l="l" t="t" r="r" b="b"/>
              <a:pathLst>
                <a:path w="7946898" h="9416415">
                  <a:moveTo>
                    <a:pt x="0" y="0"/>
                  </a:moveTo>
                  <a:lnTo>
                    <a:pt x="7946898" y="0"/>
                  </a:lnTo>
                  <a:lnTo>
                    <a:pt x="7946898" y="9416415"/>
                  </a:lnTo>
                  <a:lnTo>
                    <a:pt x="0" y="9416415"/>
                  </a:lnTo>
                  <a:lnTo>
                    <a:pt x="0" y="0"/>
                  </a:lnTo>
                  <a:close/>
                </a:path>
              </a:pathLst>
            </a:custGeom>
            <a:blipFill>
              <a:blip r:embed="rId3"/>
              <a:stretch>
                <a:fillRect l="-4097" r="-4097"/>
              </a:stretch>
            </a:blipFill>
          </p:spPr>
          <p:txBody>
            <a:bodyPr/>
            <a:lstStyle/>
            <a:p>
              <a:endParaRPr lang="en-US"/>
            </a:p>
          </p:txBody>
        </p:sp>
      </p:grpSp>
      <p:sp>
        <p:nvSpPr>
          <p:cNvPr id="10" name="Freeform 10"/>
          <p:cNvSpPr/>
          <p:nvPr/>
        </p:nvSpPr>
        <p:spPr>
          <a:xfrm flipH="1">
            <a:off x="10782752" y="286404"/>
            <a:ext cx="8070723" cy="10341291"/>
          </a:xfrm>
          <a:custGeom>
            <a:avLst/>
            <a:gdLst/>
            <a:ahLst/>
            <a:cxnLst/>
            <a:rect l="l" t="t" r="r" b="b"/>
            <a:pathLst>
              <a:path w="10760964" h="13788389">
                <a:moveTo>
                  <a:pt x="10760964" y="0"/>
                </a:moveTo>
                <a:lnTo>
                  <a:pt x="0" y="0"/>
                </a:lnTo>
                <a:lnTo>
                  <a:pt x="0" y="13788389"/>
                </a:lnTo>
                <a:lnTo>
                  <a:pt x="10760964" y="13788389"/>
                </a:lnTo>
                <a:lnTo>
                  <a:pt x="10760964" y="0"/>
                </a:lnTo>
                <a:close/>
              </a:path>
            </a:pathLst>
          </a:custGeom>
          <a:blipFill>
            <a:blip r:embed="rId4"/>
            <a:stretch>
              <a:fillRect l="-11397" r="-11397"/>
            </a:stretch>
          </a:blipFill>
        </p:spPr>
        <p:txBody>
          <a:bodyPr/>
          <a:lstStyle/>
          <a:p>
            <a:endParaRPr lang="en-US"/>
          </a:p>
        </p:txBody>
      </p:sp>
      <p:sp>
        <p:nvSpPr>
          <p:cNvPr id="12" name="Freeform 12"/>
          <p:cNvSpPr/>
          <p:nvPr/>
        </p:nvSpPr>
        <p:spPr>
          <a:xfrm>
            <a:off x="8710472" y="5272012"/>
            <a:ext cx="2498612" cy="1792690"/>
          </a:xfrm>
          <a:custGeom>
            <a:avLst/>
            <a:gdLst/>
            <a:ahLst/>
            <a:cxnLst/>
            <a:rect l="l" t="t" r="r" b="b"/>
            <a:pathLst>
              <a:path w="2498612" h="1792690">
                <a:moveTo>
                  <a:pt x="0" y="0"/>
                </a:moveTo>
                <a:lnTo>
                  <a:pt x="2498612" y="0"/>
                </a:lnTo>
                <a:lnTo>
                  <a:pt x="2498612" y="1792690"/>
                </a:lnTo>
                <a:lnTo>
                  <a:pt x="0" y="1792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rot="-213902">
            <a:off x="8759057" y="5344776"/>
            <a:ext cx="2391317" cy="1637089"/>
            <a:chOff x="0" y="0"/>
            <a:chExt cx="3188423" cy="2182785"/>
          </a:xfrm>
        </p:grpSpPr>
        <p:sp>
          <p:nvSpPr>
            <p:cNvPr id="14" name="Freeform 14"/>
            <p:cNvSpPr/>
            <p:nvPr/>
          </p:nvSpPr>
          <p:spPr>
            <a:xfrm>
              <a:off x="0" y="0"/>
              <a:ext cx="3188423" cy="2182785"/>
            </a:xfrm>
            <a:custGeom>
              <a:avLst/>
              <a:gdLst/>
              <a:ahLst/>
              <a:cxnLst/>
              <a:rect l="l" t="t" r="r" b="b"/>
              <a:pathLst>
                <a:path w="3188423" h="2182785">
                  <a:moveTo>
                    <a:pt x="0" y="0"/>
                  </a:moveTo>
                  <a:lnTo>
                    <a:pt x="3188423" y="0"/>
                  </a:lnTo>
                  <a:lnTo>
                    <a:pt x="3188423" y="2182785"/>
                  </a:lnTo>
                  <a:lnTo>
                    <a:pt x="0" y="2182785"/>
                  </a:lnTo>
                  <a:close/>
                </a:path>
              </a:pathLst>
            </a:custGeom>
            <a:solidFill>
              <a:srgbClr val="000000">
                <a:alpha val="0"/>
              </a:srgbClr>
            </a:solidFill>
          </p:spPr>
          <p:txBody>
            <a:bodyPr/>
            <a:lstStyle/>
            <a:p>
              <a:endParaRPr lang="en-US"/>
            </a:p>
          </p:txBody>
        </p:sp>
        <p:sp>
          <p:nvSpPr>
            <p:cNvPr id="15" name="TextBox 15"/>
            <p:cNvSpPr txBox="1"/>
            <p:nvPr/>
          </p:nvSpPr>
          <p:spPr>
            <a:xfrm>
              <a:off x="0" y="0"/>
              <a:ext cx="3188423" cy="2182785"/>
            </a:xfrm>
            <a:prstGeom prst="rect">
              <a:avLst/>
            </a:prstGeom>
          </p:spPr>
          <p:txBody>
            <a:bodyPr lIns="0" tIns="0" rIns="0" bIns="0" rtlCol="0" anchor="ctr"/>
            <a:lstStyle/>
            <a:p>
              <a:pPr algn="ctr">
                <a:lnSpc>
                  <a:spcPts val="8159"/>
                </a:lnSpc>
              </a:pPr>
              <a:r>
                <a:rPr lang="en-US" sz="6798" b="1" spc="-223">
                  <a:solidFill>
                    <a:srgbClr val="FFF3ED"/>
                  </a:solidFill>
                  <a:latin typeface="Open Sauce Bold"/>
                  <a:ea typeface="Open Sauce Bold"/>
                  <a:cs typeface="Open Sauce Bold"/>
                  <a:sym typeface="Open Sauce Bold"/>
                </a:rPr>
                <a:t>NTI</a:t>
              </a:r>
            </a:p>
          </p:txBody>
        </p:sp>
      </p:grpSp>
      <p:sp>
        <p:nvSpPr>
          <p:cNvPr id="16" name="Freeform 16"/>
          <p:cNvSpPr/>
          <p:nvPr/>
        </p:nvSpPr>
        <p:spPr>
          <a:xfrm>
            <a:off x="16715461" y="1250615"/>
            <a:ext cx="323246" cy="323246"/>
          </a:xfrm>
          <a:custGeom>
            <a:avLst/>
            <a:gdLst/>
            <a:ahLst/>
            <a:cxnLst/>
            <a:rect l="l" t="t" r="r" b="b"/>
            <a:pathLst>
              <a:path w="323246" h="323246">
                <a:moveTo>
                  <a:pt x="0" y="0"/>
                </a:moveTo>
                <a:lnTo>
                  <a:pt x="323246" y="0"/>
                </a:lnTo>
                <a:lnTo>
                  <a:pt x="323246" y="323246"/>
                </a:lnTo>
                <a:lnTo>
                  <a:pt x="0" y="323246"/>
                </a:lnTo>
                <a:lnTo>
                  <a:pt x="0" y="0"/>
                </a:lnTo>
                <a:close/>
              </a:path>
            </a:pathLst>
          </a:custGeom>
          <a:blipFill>
            <a:blip r:embed="rId7">
              <a:extLst>
                <a:ext uri="{96DAC541-7B7A-43D3-8B79-37D633B846F1}">
                  <asvg:svgBlip xmlns:asvg="http://schemas.microsoft.com/office/drawing/2016/SVG/main" r:embed="rId8"/>
                </a:ext>
              </a:extLst>
            </a:blip>
            <a:stretch>
              <a:fillRect t="-1470" b="-1470"/>
            </a:stretch>
          </a:blipFill>
        </p:spPr>
        <p:txBody>
          <a:bodyPr/>
          <a:lstStyle/>
          <a:p>
            <a:endParaRPr lang="en-US"/>
          </a:p>
        </p:txBody>
      </p:sp>
      <p:sp>
        <p:nvSpPr>
          <p:cNvPr id="17" name="TextBox 17"/>
          <p:cNvSpPr txBox="1"/>
          <p:nvPr/>
        </p:nvSpPr>
        <p:spPr>
          <a:xfrm>
            <a:off x="1028700" y="2316887"/>
            <a:ext cx="4665226" cy="1440907"/>
          </a:xfrm>
          <a:prstGeom prst="rect">
            <a:avLst/>
          </a:prstGeom>
        </p:spPr>
        <p:txBody>
          <a:bodyPr lIns="0" tIns="0" rIns="0" bIns="0" rtlCol="0" anchor="t">
            <a:spAutoFit/>
          </a:bodyPr>
          <a:lstStyle/>
          <a:p>
            <a:pPr algn="l">
              <a:lnSpc>
                <a:spcPts val="11675"/>
              </a:lnSpc>
            </a:pPr>
            <a:r>
              <a:rPr lang="en-US" sz="9700" b="1" spc="-583" dirty="0">
                <a:solidFill>
                  <a:srgbClr val="FFFFFF"/>
                </a:solidFill>
                <a:latin typeface="Touvlo Bold"/>
                <a:ea typeface="Touvlo Bold"/>
                <a:cs typeface="Touvlo Bold"/>
                <a:sym typeface="Touvlo Bold"/>
              </a:rPr>
              <a:t>Mental</a:t>
            </a:r>
          </a:p>
        </p:txBody>
      </p:sp>
      <p:sp>
        <p:nvSpPr>
          <p:cNvPr id="18" name="TextBox 18"/>
          <p:cNvSpPr txBox="1"/>
          <p:nvPr/>
        </p:nvSpPr>
        <p:spPr>
          <a:xfrm>
            <a:off x="807069" y="3947988"/>
            <a:ext cx="5998250" cy="1942465"/>
          </a:xfrm>
          <a:prstGeom prst="rect">
            <a:avLst/>
          </a:prstGeom>
        </p:spPr>
        <p:txBody>
          <a:bodyPr lIns="0" tIns="0" rIns="0" bIns="0" rtlCol="0" anchor="t">
            <a:spAutoFit/>
          </a:bodyPr>
          <a:lstStyle/>
          <a:p>
            <a:pPr algn="l">
              <a:lnSpc>
                <a:spcPts val="14600"/>
              </a:lnSpc>
            </a:pPr>
            <a:r>
              <a:rPr lang="en-US" sz="14600" b="1" spc="-730" dirty="0">
                <a:solidFill>
                  <a:srgbClr val="FFFFFF"/>
                </a:solidFill>
                <a:latin typeface="Touvlo Bold"/>
                <a:ea typeface="Touvlo Bold"/>
                <a:cs typeface="Touvlo Bold"/>
                <a:sym typeface="Touvlo Bold"/>
              </a:rPr>
              <a:t>Health.</a:t>
            </a:r>
          </a:p>
        </p:txBody>
      </p:sp>
      <p:sp>
        <p:nvSpPr>
          <p:cNvPr id="19" name="TextBox 19"/>
          <p:cNvSpPr txBox="1"/>
          <p:nvPr/>
        </p:nvSpPr>
        <p:spPr>
          <a:xfrm>
            <a:off x="598445" y="603401"/>
            <a:ext cx="6705124" cy="1458951"/>
          </a:xfrm>
          <a:prstGeom prst="rect">
            <a:avLst/>
          </a:prstGeom>
        </p:spPr>
        <p:txBody>
          <a:bodyPr lIns="0" tIns="0" rIns="0" bIns="0" rtlCol="0" anchor="t">
            <a:spAutoFit/>
          </a:bodyPr>
          <a:lstStyle/>
          <a:p>
            <a:pPr algn="l">
              <a:lnSpc>
                <a:spcPts val="11983"/>
              </a:lnSpc>
            </a:pPr>
            <a:r>
              <a:rPr lang="en-US" sz="8559" dirty="0">
                <a:solidFill>
                  <a:srgbClr val="F2F0FF"/>
                </a:solidFill>
                <a:latin typeface="Touvlo"/>
                <a:ea typeface="Touvlo"/>
                <a:cs typeface="Touvlo"/>
                <a:sym typeface="Touvlo"/>
              </a:rPr>
              <a:t>Social Media</a:t>
            </a:r>
          </a:p>
        </p:txBody>
      </p:sp>
      <p:pic>
        <p:nvPicPr>
          <p:cNvPr id="20" name="Picture 20"/>
          <p:cNvPicPr>
            <a:picLocks noChangeAspect="1"/>
          </p:cNvPicPr>
          <p:nvPr/>
        </p:nvPicPr>
        <p:blipFill>
          <a:blip r:embed="rId9"/>
          <a:stretch>
            <a:fillRect/>
          </a:stretch>
        </p:blipFill>
        <p:spPr>
          <a:xfrm>
            <a:off x="229842" y="5272012"/>
            <a:ext cx="7152703" cy="5306917"/>
          </a:xfrm>
          <a:prstGeom prst="rect">
            <a:avLst/>
          </a:prstGeom>
        </p:spPr>
      </p:pic>
      <p:sp>
        <p:nvSpPr>
          <p:cNvPr id="21" name="TextBox 20">
            <a:extLst>
              <a:ext uri="{FF2B5EF4-FFF2-40B4-BE49-F238E27FC236}">
                <a16:creationId xmlns:a16="http://schemas.microsoft.com/office/drawing/2014/main" id="{1F073CEA-4B5B-4A3C-9724-55FE8E66DBA2}"/>
              </a:ext>
            </a:extLst>
          </p:cNvPr>
          <p:cNvSpPr txBox="1"/>
          <p:nvPr/>
        </p:nvSpPr>
        <p:spPr>
          <a:xfrm>
            <a:off x="2417098" y="6937158"/>
            <a:ext cx="2286000" cy="1200329"/>
          </a:xfrm>
          <a:prstGeom prst="rect">
            <a:avLst/>
          </a:prstGeom>
          <a:noFill/>
        </p:spPr>
        <p:txBody>
          <a:bodyPr wrap="square" rtlCol="0">
            <a:spAutoFit/>
          </a:bodyPr>
          <a:lstStyle/>
          <a:p>
            <a:pPr algn="ctr"/>
            <a:r>
              <a:rPr lang="en-US" sz="2400" b="1" dirty="0"/>
              <a:t>Youssef </a:t>
            </a:r>
            <a:r>
              <a:rPr lang="en-US" sz="2400" b="1" dirty="0" err="1"/>
              <a:t>Ibraim</a:t>
            </a:r>
            <a:r>
              <a:rPr lang="en-US" sz="2400" b="1" dirty="0"/>
              <a:t> </a:t>
            </a:r>
          </a:p>
          <a:p>
            <a:pPr algn="ctr"/>
            <a:r>
              <a:rPr lang="en-US" sz="2400" b="1" dirty="0"/>
              <a:t>Ziad </a:t>
            </a:r>
            <a:r>
              <a:rPr lang="en-US" sz="2400" b="1" dirty="0" err="1"/>
              <a:t>adel</a:t>
            </a:r>
            <a:endParaRPr lang="en-US" sz="2400" b="1" dirty="0"/>
          </a:p>
          <a:p>
            <a:pPr algn="ctr"/>
            <a:r>
              <a:rPr lang="en-US" sz="2400" b="1" dirty="0"/>
              <a:t>Ziad </a:t>
            </a:r>
            <a:r>
              <a:rPr lang="en-US" sz="2400" b="1" dirty="0" err="1"/>
              <a:t>ashraf</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rot="-3558717">
            <a:off x="1250816" y="-905592"/>
            <a:ext cx="16860107" cy="11865292"/>
            <a:chOff x="-1488659" y="-4898450"/>
            <a:chExt cx="22480143" cy="15820389"/>
          </a:xfrm>
        </p:grpSpPr>
        <p:sp>
          <p:nvSpPr>
            <p:cNvPr id="3" name="Freeform 3"/>
            <p:cNvSpPr/>
            <p:nvPr/>
          </p:nvSpPr>
          <p:spPr>
            <a:xfrm>
              <a:off x="-1488659" y="-4898450"/>
              <a:ext cx="22480143" cy="15820389"/>
            </a:xfrm>
            <a:custGeom>
              <a:avLst/>
              <a:gdLst/>
              <a:ahLst/>
              <a:cxnLst/>
              <a:rect l="l" t="t" r="r" b="b"/>
              <a:pathLst>
                <a:path w="22480143" h="15820389">
                  <a:moveTo>
                    <a:pt x="0" y="0"/>
                  </a:moveTo>
                  <a:lnTo>
                    <a:pt x="22480143" y="0"/>
                  </a:lnTo>
                  <a:lnTo>
                    <a:pt x="22480143" y="15820389"/>
                  </a:lnTo>
                  <a:lnTo>
                    <a:pt x="0" y="15820389"/>
                  </a:lnTo>
                  <a:lnTo>
                    <a:pt x="0" y="0"/>
                  </a:lnTo>
                  <a:close/>
                </a:path>
              </a:pathLst>
            </a:custGeom>
            <a:blipFill>
              <a:blip r:embed="rId2">
                <a:alphaModFix amt="50000"/>
              </a:blip>
              <a:stretch>
                <a:fillRect t="-5" b="-5"/>
              </a:stretch>
            </a:blipFill>
          </p:spPr>
          <p:txBody>
            <a:bodyPr/>
            <a:lstStyle/>
            <a:p>
              <a:endParaRPr lang="en-US" dirty="0"/>
            </a:p>
          </p:txBody>
        </p:sp>
      </p:grpSp>
      <p:grpSp>
        <p:nvGrpSpPr>
          <p:cNvPr id="4" name="Group 4"/>
          <p:cNvGrpSpPr>
            <a:grpSpLocks noChangeAspect="1"/>
          </p:cNvGrpSpPr>
          <p:nvPr/>
        </p:nvGrpSpPr>
        <p:grpSpPr>
          <a:xfrm>
            <a:off x="0" y="20861"/>
            <a:ext cx="6786003" cy="3372153"/>
            <a:chOff x="0" y="0"/>
            <a:chExt cx="8744765" cy="4345516"/>
          </a:xfrm>
        </p:grpSpPr>
        <p:sp>
          <p:nvSpPr>
            <p:cNvPr id="5" name="Freeform 5"/>
            <p:cNvSpPr/>
            <p:nvPr/>
          </p:nvSpPr>
          <p:spPr>
            <a:xfrm>
              <a:off x="0" y="0"/>
              <a:ext cx="8744712" cy="4345559"/>
            </a:xfrm>
            <a:custGeom>
              <a:avLst/>
              <a:gdLst/>
              <a:ahLst/>
              <a:cxnLst/>
              <a:rect l="l" t="t" r="r" b="b"/>
              <a:pathLst>
                <a:path w="8744712" h="4345559">
                  <a:moveTo>
                    <a:pt x="0" y="0"/>
                  </a:moveTo>
                  <a:lnTo>
                    <a:pt x="8744712" y="0"/>
                  </a:lnTo>
                  <a:lnTo>
                    <a:pt x="8744712" y="4345559"/>
                  </a:lnTo>
                  <a:lnTo>
                    <a:pt x="0" y="4345559"/>
                  </a:lnTo>
                  <a:lnTo>
                    <a:pt x="0" y="0"/>
                  </a:lnTo>
                  <a:close/>
                </a:path>
              </a:pathLst>
            </a:custGeom>
            <a:blipFill>
              <a:blip r:embed="rId3"/>
              <a:stretch>
                <a:fillRect t="-13389" b="-13388"/>
              </a:stretch>
            </a:blipFill>
          </p:spPr>
          <p:txBody>
            <a:bodyPr/>
            <a:lstStyle/>
            <a:p>
              <a:endParaRPr lang="en-US"/>
            </a:p>
          </p:txBody>
        </p:sp>
      </p:grpSp>
      <p:grpSp>
        <p:nvGrpSpPr>
          <p:cNvPr id="6" name="Group 6"/>
          <p:cNvGrpSpPr>
            <a:grpSpLocks noChangeAspect="1"/>
          </p:cNvGrpSpPr>
          <p:nvPr/>
        </p:nvGrpSpPr>
        <p:grpSpPr>
          <a:xfrm>
            <a:off x="0" y="5027054"/>
            <a:ext cx="5258534" cy="3733799"/>
            <a:chOff x="0" y="0"/>
            <a:chExt cx="7011379" cy="4978399"/>
          </a:xfrm>
        </p:grpSpPr>
        <p:sp>
          <p:nvSpPr>
            <p:cNvPr id="7" name="Freeform 7"/>
            <p:cNvSpPr/>
            <p:nvPr/>
          </p:nvSpPr>
          <p:spPr>
            <a:xfrm>
              <a:off x="0" y="0"/>
              <a:ext cx="7011416" cy="4978400"/>
            </a:xfrm>
            <a:custGeom>
              <a:avLst/>
              <a:gdLst/>
              <a:ahLst/>
              <a:cxnLst/>
              <a:rect l="l" t="t" r="r" b="b"/>
              <a:pathLst>
                <a:path w="7011416" h="4978400">
                  <a:moveTo>
                    <a:pt x="0" y="0"/>
                  </a:moveTo>
                  <a:lnTo>
                    <a:pt x="7011416" y="0"/>
                  </a:lnTo>
                  <a:lnTo>
                    <a:pt x="7011416" y="4978400"/>
                  </a:lnTo>
                  <a:lnTo>
                    <a:pt x="0" y="4978400"/>
                  </a:lnTo>
                  <a:lnTo>
                    <a:pt x="0" y="0"/>
                  </a:lnTo>
                  <a:close/>
                </a:path>
              </a:pathLst>
            </a:custGeom>
            <a:blipFill>
              <a:blip r:embed="rId4"/>
              <a:stretch>
                <a:fillRect t="-16718" b="-16718"/>
              </a:stretch>
            </a:blipFill>
          </p:spPr>
          <p:txBody>
            <a:bodyPr/>
            <a:lstStyle/>
            <a:p>
              <a:endParaRPr lang="en-US"/>
            </a:p>
          </p:txBody>
        </p:sp>
      </p:grpSp>
      <p:grpSp>
        <p:nvGrpSpPr>
          <p:cNvPr id="8" name="Group 8"/>
          <p:cNvGrpSpPr/>
          <p:nvPr/>
        </p:nvGrpSpPr>
        <p:grpSpPr>
          <a:xfrm>
            <a:off x="990600" y="2928650"/>
            <a:ext cx="3704019" cy="1281400"/>
            <a:chOff x="0" y="0"/>
            <a:chExt cx="4938692" cy="1708533"/>
          </a:xfrm>
        </p:grpSpPr>
        <p:sp>
          <p:nvSpPr>
            <p:cNvPr id="9" name="Freeform 9"/>
            <p:cNvSpPr/>
            <p:nvPr/>
          </p:nvSpPr>
          <p:spPr>
            <a:xfrm>
              <a:off x="0" y="0"/>
              <a:ext cx="4938692" cy="1708533"/>
            </a:xfrm>
            <a:custGeom>
              <a:avLst/>
              <a:gdLst/>
              <a:ahLst/>
              <a:cxnLst/>
              <a:rect l="l" t="t" r="r" b="b"/>
              <a:pathLst>
                <a:path w="4938692" h="1708533">
                  <a:moveTo>
                    <a:pt x="0" y="0"/>
                  </a:moveTo>
                  <a:lnTo>
                    <a:pt x="4938692" y="0"/>
                  </a:lnTo>
                  <a:lnTo>
                    <a:pt x="4938692" y="1708533"/>
                  </a:lnTo>
                  <a:lnTo>
                    <a:pt x="0" y="1708533"/>
                  </a:lnTo>
                  <a:lnTo>
                    <a:pt x="0" y="0"/>
                  </a:lnTo>
                  <a:close/>
                </a:path>
              </a:pathLst>
            </a:custGeom>
            <a:blipFill>
              <a:blip r:embed="rId5">
                <a:extLst>
                  <a:ext uri="{96DAC541-7B7A-43D3-8B79-37D633B846F1}">
                    <asvg:svgBlip xmlns:asvg="http://schemas.microsoft.com/office/drawing/2016/SVG/main" r:embed="rId6"/>
                  </a:ext>
                </a:extLst>
              </a:blip>
              <a:stretch>
                <a:fillRect l="-27133" r="-27133"/>
              </a:stretch>
            </a:blipFill>
          </p:spPr>
          <p:txBody>
            <a:bodyPr/>
            <a:lstStyle/>
            <a:p>
              <a:endParaRPr lang="en-US"/>
            </a:p>
          </p:txBody>
        </p:sp>
        <p:sp>
          <p:nvSpPr>
            <p:cNvPr id="10" name="TextBox 10"/>
            <p:cNvSpPr txBox="1"/>
            <p:nvPr/>
          </p:nvSpPr>
          <p:spPr>
            <a:xfrm>
              <a:off x="121920" y="-5715"/>
              <a:ext cx="4694852" cy="1653288"/>
            </a:xfrm>
            <a:prstGeom prst="rect">
              <a:avLst/>
            </a:prstGeom>
          </p:spPr>
          <p:txBody>
            <a:bodyPr lIns="0" tIns="0" rIns="0" bIns="0" rtlCol="0" anchor="t">
              <a:spAutoFit/>
            </a:bodyPr>
            <a:lstStyle/>
            <a:p>
              <a:pPr algn="ctr">
                <a:lnSpc>
                  <a:spcPts val="4320"/>
                </a:lnSpc>
              </a:pPr>
              <a:r>
                <a:rPr lang="en-US" sz="3600" b="1" dirty="0">
                  <a:solidFill>
                    <a:srgbClr val="000000"/>
                  </a:solidFill>
                  <a:latin typeface="Calibri (MS) Bold"/>
                  <a:ea typeface="Calibri (MS) Bold"/>
                  <a:cs typeface="Calibri (MS) Bold"/>
                  <a:sym typeface="Calibri (MS) Bold"/>
                </a:rPr>
                <a:t>Removing </a:t>
              </a:r>
              <a:r>
                <a:rPr lang="en-US" sz="3600" b="1" dirty="0" err="1">
                  <a:solidFill>
                    <a:srgbClr val="000000"/>
                  </a:solidFill>
                  <a:latin typeface="Calibri (MS) Bold"/>
                  <a:ea typeface="Calibri (MS) Bold"/>
                  <a:cs typeface="Calibri (MS) Bold"/>
                  <a:sym typeface="Calibri (MS) Bold"/>
                </a:rPr>
                <a:t>Unuseful</a:t>
              </a:r>
              <a:r>
                <a:rPr lang="en-US" sz="3600" b="1" dirty="0">
                  <a:solidFill>
                    <a:srgbClr val="000000"/>
                  </a:solidFill>
                  <a:latin typeface="Calibri (MS) Bold"/>
                  <a:ea typeface="Calibri (MS) Bold"/>
                  <a:cs typeface="Calibri (MS) Bold"/>
                  <a:sym typeface="Calibri (MS) Bold"/>
                </a:rPr>
                <a:t> column</a:t>
              </a:r>
            </a:p>
          </p:txBody>
        </p:sp>
      </p:grpSp>
      <p:sp>
        <p:nvSpPr>
          <p:cNvPr id="19" name="Freeform 19"/>
          <p:cNvSpPr/>
          <p:nvPr/>
        </p:nvSpPr>
        <p:spPr>
          <a:xfrm>
            <a:off x="9021654" y="360299"/>
            <a:ext cx="6785962" cy="4337062"/>
          </a:xfrm>
          <a:custGeom>
            <a:avLst/>
            <a:gdLst/>
            <a:ahLst/>
            <a:cxnLst/>
            <a:rect l="l" t="t" r="r" b="b"/>
            <a:pathLst>
              <a:path w="6290554" h="5668813">
                <a:moveTo>
                  <a:pt x="0" y="0"/>
                </a:moveTo>
                <a:lnTo>
                  <a:pt x="6290554" y="0"/>
                </a:lnTo>
                <a:lnTo>
                  <a:pt x="6290554" y="5668813"/>
                </a:lnTo>
                <a:lnTo>
                  <a:pt x="0" y="5668813"/>
                </a:lnTo>
                <a:lnTo>
                  <a:pt x="0" y="0"/>
                </a:lnTo>
                <a:close/>
              </a:path>
            </a:pathLst>
          </a:custGeom>
          <a:blipFill>
            <a:blip r:embed="rId7"/>
            <a:stretch>
              <a:fillRect/>
            </a:stretch>
          </a:blipFill>
        </p:spPr>
        <p:txBody>
          <a:bodyPr/>
          <a:lstStyle/>
          <a:p>
            <a:endParaRPr lang="en-US"/>
          </a:p>
        </p:txBody>
      </p:sp>
      <p:grpSp>
        <p:nvGrpSpPr>
          <p:cNvPr id="24" name="Group 8">
            <a:extLst>
              <a:ext uri="{FF2B5EF4-FFF2-40B4-BE49-F238E27FC236}">
                <a16:creationId xmlns:a16="http://schemas.microsoft.com/office/drawing/2014/main" id="{9943FAA1-EDB8-6A34-2538-2AB1B2055C32}"/>
              </a:ext>
            </a:extLst>
          </p:cNvPr>
          <p:cNvGrpSpPr/>
          <p:nvPr/>
        </p:nvGrpSpPr>
        <p:grpSpPr>
          <a:xfrm>
            <a:off x="2629281" y="5776534"/>
            <a:ext cx="3726759" cy="1833297"/>
            <a:chOff x="-152240" y="-30559"/>
            <a:chExt cx="4969012" cy="2444396"/>
          </a:xfrm>
        </p:grpSpPr>
        <p:sp>
          <p:nvSpPr>
            <p:cNvPr id="25" name="Freeform 9">
              <a:extLst>
                <a:ext uri="{FF2B5EF4-FFF2-40B4-BE49-F238E27FC236}">
                  <a16:creationId xmlns:a16="http://schemas.microsoft.com/office/drawing/2014/main" id="{85F1F41E-1B76-836F-F4BA-898B808CFB49}"/>
                </a:ext>
              </a:extLst>
            </p:cNvPr>
            <p:cNvSpPr/>
            <p:nvPr/>
          </p:nvSpPr>
          <p:spPr>
            <a:xfrm>
              <a:off x="-152240" y="-30559"/>
              <a:ext cx="4938692" cy="2413837"/>
            </a:xfrm>
            <a:custGeom>
              <a:avLst/>
              <a:gdLst/>
              <a:ahLst/>
              <a:cxnLst/>
              <a:rect l="l" t="t" r="r" b="b"/>
              <a:pathLst>
                <a:path w="4938692" h="1708533">
                  <a:moveTo>
                    <a:pt x="0" y="0"/>
                  </a:moveTo>
                  <a:lnTo>
                    <a:pt x="4938692" y="0"/>
                  </a:lnTo>
                  <a:lnTo>
                    <a:pt x="4938692" y="1708533"/>
                  </a:lnTo>
                  <a:lnTo>
                    <a:pt x="0" y="1708533"/>
                  </a:lnTo>
                  <a:lnTo>
                    <a:pt x="0" y="0"/>
                  </a:lnTo>
                  <a:close/>
                </a:path>
              </a:pathLst>
            </a:custGeom>
            <a:blipFill>
              <a:blip r:embed="rId5">
                <a:extLst>
                  <a:ext uri="{96DAC541-7B7A-43D3-8B79-37D633B846F1}">
                    <asvg:svgBlip xmlns:asvg="http://schemas.microsoft.com/office/drawing/2016/SVG/main" r:embed="rId6"/>
                  </a:ext>
                </a:extLst>
              </a:blip>
              <a:stretch>
                <a:fillRect l="-27133" r="-27133"/>
              </a:stretch>
            </a:blipFill>
          </p:spPr>
          <p:txBody>
            <a:bodyPr/>
            <a:lstStyle/>
            <a:p>
              <a:endParaRPr lang="en-US" dirty="0"/>
            </a:p>
          </p:txBody>
        </p:sp>
        <p:sp>
          <p:nvSpPr>
            <p:cNvPr id="26" name="TextBox 10">
              <a:extLst>
                <a:ext uri="{FF2B5EF4-FFF2-40B4-BE49-F238E27FC236}">
                  <a16:creationId xmlns:a16="http://schemas.microsoft.com/office/drawing/2014/main" id="{6CE0D318-3FAF-0F04-6CAB-4D69AE128453}"/>
                </a:ext>
              </a:extLst>
            </p:cNvPr>
            <p:cNvSpPr txBox="1"/>
            <p:nvPr/>
          </p:nvSpPr>
          <p:spPr>
            <a:xfrm>
              <a:off x="121920" y="-5715"/>
              <a:ext cx="4694852" cy="2419552"/>
            </a:xfrm>
            <a:prstGeom prst="rect">
              <a:avLst/>
            </a:prstGeom>
          </p:spPr>
          <p:txBody>
            <a:bodyPr lIns="0" tIns="0" rIns="0" bIns="0" rtlCol="0" anchor="t">
              <a:spAutoFit/>
            </a:bodyPr>
            <a:lstStyle/>
            <a:p>
              <a:pPr algn="ctr">
                <a:lnSpc>
                  <a:spcPts val="4800"/>
                </a:lnSpc>
              </a:pPr>
              <a:r>
                <a:rPr lang="en-US" sz="3600" b="1" dirty="0">
                  <a:solidFill>
                    <a:srgbClr val="000000"/>
                  </a:solidFill>
                  <a:latin typeface="Calibri (MS) Bold"/>
                  <a:ea typeface="Calibri (MS) Bold"/>
                  <a:cs typeface="Calibri (MS) Bold"/>
                  <a:sym typeface="Calibri (MS) Bold"/>
                </a:rPr>
                <a:t>Remove rows their gender is HAHA</a:t>
              </a:r>
            </a:p>
          </p:txBody>
        </p:sp>
      </p:grpSp>
      <p:pic>
        <p:nvPicPr>
          <p:cNvPr id="17" name="Picture 16">
            <a:extLst>
              <a:ext uri="{FF2B5EF4-FFF2-40B4-BE49-F238E27FC236}">
                <a16:creationId xmlns:a16="http://schemas.microsoft.com/office/drawing/2014/main" id="{0BBC6FC0-96EB-2D69-15C6-C9AC09D3AA39}"/>
              </a:ext>
            </a:extLst>
          </p:cNvPr>
          <p:cNvPicPr>
            <a:picLocks noChangeAspect="1"/>
          </p:cNvPicPr>
          <p:nvPr/>
        </p:nvPicPr>
        <p:blipFill>
          <a:blip r:embed="rId8"/>
          <a:stretch>
            <a:fillRect/>
          </a:stretch>
        </p:blipFill>
        <p:spPr>
          <a:xfrm>
            <a:off x="6817917" y="4697361"/>
            <a:ext cx="11193437" cy="5326296"/>
          </a:xfrm>
          <a:prstGeom prst="rect">
            <a:avLst/>
          </a:prstGeom>
        </p:spPr>
      </p:pic>
      <p:grpSp>
        <p:nvGrpSpPr>
          <p:cNvPr id="13" name="Group 13"/>
          <p:cNvGrpSpPr/>
          <p:nvPr/>
        </p:nvGrpSpPr>
        <p:grpSpPr>
          <a:xfrm>
            <a:off x="12998651" y="7423293"/>
            <a:ext cx="3811815" cy="2105750"/>
            <a:chOff x="121920" y="-320429"/>
            <a:chExt cx="5082420" cy="2807666"/>
          </a:xfrm>
        </p:grpSpPr>
        <p:sp>
          <p:nvSpPr>
            <p:cNvPr id="14" name="Freeform 14"/>
            <p:cNvSpPr/>
            <p:nvPr/>
          </p:nvSpPr>
          <p:spPr>
            <a:xfrm>
              <a:off x="265648" y="-320429"/>
              <a:ext cx="4938692" cy="2548197"/>
            </a:xfrm>
            <a:custGeom>
              <a:avLst/>
              <a:gdLst/>
              <a:ahLst/>
              <a:cxnLst/>
              <a:rect l="l" t="t" r="r" b="b"/>
              <a:pathLst>
                <a:path w="4938692" h="2548197">
                  <a:moveTo>
                    <a:pt x="0" y="0"/>
                  </a:moveTo>
                  <a:lnTo>
                    <a:pt x="4938692" y="0"/>
                  </a:lnTo>
                  <a:lnTo>
                    <a:pt x="4938692" y="2548197"/>
                  </a:lnTo>
                  <a:lnTo>
                    <a:pt x="0" y="2548197"/>
                  </a:lnTo>
                  <a:lnTo>
                    <a:pt x="0" y="0"/>
                  </a:lnTo>
                  <a:close/>
                </a:path>
              </a:pathLst>
            </a:custGeom>
            <a:blipFill>
              <a:blip r:embed="rId5">
                <a:extLst>
                  <a:ext uri="{96DAC541-7B7A-43D3-8B79-37D633B846F1}">
                    <asvg:svgBlip xmlns:asvg="http://schemas.microsoft.com/office/drawing/2016/SVG/main" r:embed="rId6"/>
                  </a:ext>
                </a:extLst>
              </a:blip>
              <a:stretch>
                <a:fillRect l="-65258" r="-65258"/>
              </a:stretch>
            </a:blipFill>
          </p:spPr>
          <p:txBody>
            <a:bodyPr/>
            <a:lstStyle/>
            <a:p>
              <a:endParaRPr lang="en-US"/>
            </a:p>
          </p:txBody>
        </p:sp>
        <p:sp>
          <p:nvSpPr>
            <p:cNvPr id="15" name="TextBox 15"/>
            <p:cNvSpPr txBox="1"/>
            <p:nvPr/>
          </p:nvSpPr>
          <p:spPr>
            <a:xfrm>
              <a:off x="121920" y="-5715"/>
              <a:ext cx="4694852" cy="2492952"/>
            </a:xfrm>
            <a:prstGeom prst="rect">
              <a:avLst/>
            </a:prstGeom>
          </p:spPr>
          <p:txBody>
            <a:bodyPr lIns="0" tIns="0" rIns="0" bIns="0" rtlCol="0" anchor="t">
              <a:spAutoFit/>
            </a:bodyPr>
            <a:lstStyle/>
            <a:p>
              <a:pPr algn="ctr">
                <a:lnSpc>
                  <a:spcPts val="4320"/>
                </a:lnSpc>
              </a:pPr>
              <a:r>
                <a:rPr lang="en-US" sz="3600" b="1" dirty="0">
                  <a:solidFill>
                    <a:srgbClr val="000000"/>
                  </a:solidFill>
                  <a:latin typeface="Calibri (MS) Bold"/>
                  <a:ea typeface="Calibri (MS) Bold"/>
                  <a:cs typeface="Calibri (MS) Bold"/>
                  <a:sym typeface="Calibri (MS) Bold"/>
                </a:rPr>
                <a:t>Encoding</a:t>
              </a:r>
            </a:p>
            <a:p>
              <a:pPr algn="ctr">
                <a:lnSpc>
                  <a:spcPts val="4320"/>
                </a:lnSpc>
              </a:pPr>
              <a:r>
                <a:rPr lang="en-US" sz="3600" b="1" dirty="0">
                  <a:solidFill>
                    <a:srgbClr val="000000"/>
                  </a:solidFill>
                  <a:latin typeface="Calibri (MS) Bold"/>
                  <a:ea typeface="Calibri (MS) Bold"/>
                  <a:cs typeface="Calibri (MS) Bold"/>
                  <a:sym typeface="Calibri (MS) Bold"/>
                </a:rPr>
                <a:t>categorical Columns</a:t>
              </a:r>
            </a:p>
          </p:txBody>
        </p:sp>
      </p:grpSp>
      <p:pic>
        <p:nvPicPr>
          <p:cNvPr id="33" name="Graphic 32" descr="Badge 3 outline">
            <a:extLst>
              <a:ext uri="{FF2B5EF4-FFF2-40B4-BE49-F238E27FC236}">
                <a16:creationId xmlns:a16="http://schemas.microsoft.com/office/drawing/2014/main" id="{3E5EFD90-810A-EAE7-D30C-7583097504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928385" y="7679786"/>
            <a:ext cx="914400" cy="914400"/>
          </a:xfrm>
          <a:prstGeom prst="rect">
            <a:avLst/>
          </a:prstGeom>
        </p:spPr>
      </p:pic>
      <p:pic>
        <p:nvPicPr>
          <p:cNvPr id="35" name="Graphic 34" descr="Badge with solid fill">
            <a:extLst>
              <a:ext uri="{FF2B5EF4-FFF2-40B4-BE49-F238E27FC236}">
                <a16:creationId xmlns:a16="http://schemas.microsoft.com/office/drawing/2014/main" id="{1487C64B-8D97-6B65-B358-74ED04F529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44225" y="6714064"/>
            <a:ext cx="914400" cy="914400"/>
          </a:xfrm>
          <a:prstGeom prst="rect">
            <a:avLst/>
          </a:prstGeom>
        </p:spPr>
      </p:pic>
      <p:pic>
        <p:nvPicPr>
          <p:cNvPr id="37" name="Graphic 36" descr="Badge 1 outline">
            <a:extLst>
              <a:ext uri="{FF2B5EF4-FFF2-40B4-BE49-F238E27FC236}">
                <a16:creationId xmlns:a16="http://schemas.microsoft.com/office/drawing/2014/main" id="{84BE5572-6B1F-29C5-133A-5E24D08E5E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80219" y="2850376"/>
            <a:ext cx="914400" cy="914400"/>
          </a:xfrm>
          <a:prstGeom prst="rect">
            <a:avLst/>
          </a:prstGeom>
        </p:spPr>
      </p:pic>
      <p:pic>
        <p:nvPicPr>
          <p:cNvPr id="39" name="Graphic 38" descr="Badge 4 outline">
            <a:extLst>
              <a:ext uri="{FF2B5EF4-FFF2-40B4-BE49-F238E27FC236}">
                <a16:creationId xmlns:a16="http://schemas.microsoft.com/office/drawing/2014/main" id="{02E8650A-25B8-4E67-502D-A1C8E0D288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998651" y="495359"/>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4053231" y="6613243"/>
            <a:ext cx="5743654" cy="57436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545601" y="6890795"/>
            <a:ext cx="4057989" cy="6384249"/>
          </a:xfrm>
          <a:custGeom>
            <a:avLst/>
            <a:gdLst/>
            <a:ahLst/>
            <a:cxnLst/>
            <a:rect l="l" t="t" r="r" b="b"/>
            <a:pathLst>
              <a:path w="4057989" h="6384249">
                <a:moveTo>
                  <a:pt x="0" y="0"/>
                </a:moveTo>
                <a:lnTo>
                  <a:pt x="4057988" y="0"/>
                </a:lnTo>
                <a:lnTo>
                  <a:pt x="4057988" y="6384249"/>
                </a:lnTo>
                <a:lnTo>
                  <a:pt x="0" y="6384249"/>
                </a:lnTo>
                <a:lnTo>
                  <a:pt x="0" y="0"/>
                </a:lnTo>
                <a:close/>
              </a:path>
            </a:pathLst>
          </a:custGeom>
          <a:blipFill>
            <a:blip r:embed="rId2"/>
            <a:stretch>
              <a:fillRect l="-1016"/>
            </a:stretch>
          </a:blipFill>
        </p:spPr>
        <p:txBody>
          <a:bodyPr/>
          <a:lstStyle/>
          <a:p>
            <a:endParaRPr lang="en-US"/>
          </a:p>
        </p:txBody>
      </p:sp>
      <p:sp>
        <p:nvSpPr>
          <p:cNvPr id="6" name="Freeform 6"/>
          <p:cNvSpPr/>
          <p:nvPr/>
        </p:nvSpPr>
        <p:spPr>
          <a:xfrm>
            <a:off x="-31955" y="1965020"/>
            <a:ext cx="5456147" cy="8055279"/>
          </a:xfrm>
          <a:custGeom>
            <a:avLst/>
            <a:gdLst/>
            <a:ahLst/>
            <a:cxnLst/>
            <a:rect l="l" t="t" r="r" b="b"/>
            <a:pathLst>
              <a:path w="5456147" h="6356958">
                <a:moveTo>
                  <a:pt x="0" y="0"/>
                </a:moveTo>
                <a:lnTo>
                  <a:pt x="5456147" y="0"/>
                </a:lnTo>
                <a:lnTo>
                  <a:pt x="5456147" y="6356958"/>
                </a:lnTo>
                <a:lnTo>
                  <a:pt x="0" y="6356958"/>
                </a:lnTo>
                <a:lnTo>
                  <a:pt x="0" y="0"/>
                </a:lnTo>
                <a:close/>
              </a:path>
            </a:pathLst>
          </a:custGeom>
          <a:blipFill>
            <a:blip r:embed="rId3"/>
            <a:stretch>
              <a:fillRect t="-2575" b="-2575"/>
            </a:stretch>
          </a:blipFill>
        </p:spPr>
        <p:txBody>
          <a:bodyPr/>
          <a:lstStyle/>
          <a:p>
            <a:endParaRPr lang="en-US"/>
          </a:p>
        </p:txBody>
      </p:sp>
      <p:sp>
        <p:nvSpPr>
          <p:cNvPr id="7" name="TextBox 7"/>
          <p:cNvSpPr txBox="1"/>
          <p:nvPr/>
        </p:nvSpPr>
        <p:spPr>
          <a:xfrm>
            <a:off x="5456147" y="2303227"/>
            <a:ext cx="12378164" cy="5642446"/>
          </a:xfrm>
          <a:prstGeom prst="rect">
            <a:avLst/>
          </a:prstGeom>
        </p:spPr>
        <p:txBody>
          <a:bodyPr lIns="0" tIns="0" rIns="0" bIns="0" rtlCol="0" anchor="t">
            <a:spAutoFit/>
          </a:bodyPr>
          <a:lstStyle/>
          <a:p>
            <a:pPr algn="ctr" rtl="1">
              <a:lnSpc>
                <a:spcPts val="5017"/>
              </a:lnSpc>
            </a:pPr>
            <a:r>
              <a:rPr lang="en-US" sz="3829" b="1" dirty="0">
                <a:solidFill>
                  <a:srgbClr val="F1EDE2"/>
                </a:solidFill>
                <a:latin typeface="Open Sauce Bold"/>
                <a:ea typeface="Open Sauce Bold"/>
                <a:cs typeface="Open Sauce Bold"/>
                <a:sym typeface="Open Sauce Bold"/>
              </a:rPr>
              <a:t>Most of the detected outliers represent realistic and meaningful behavior in the dataset rather than data entry errors. Therefore, outliers were not removed. Instead, their impact was reduced using appropriate techniques (such as capping, transformation, or robust scaling) when necessary, in order to preserve data integrity and avoid information loss</a:t>
            </a:r>
            <a:r>
              <a:rPr lang="ar-EG" sz="3829" b="1" dirty="0">
                <a:solidFill>
                  <a:srgbClr val="F1EDE2"/>
                </a:solidFill>
                <a:latin typeface="Open Sauce Bold"/>
                <a:ea typeface="Open Sauce Bold"/>
                <a:cs typeface="Open Sauce Bold"/>
                <a:sym typeface="Open Sauce Bold"/>
                <a:rtl/>
              </a:rPr>
              <a:t>.</a:t>
            </a:r>
          </a:p>
          <a:p>
            <a:pPr algn="ctr" rtl="1">
              <a:lnSpc>
                <a:spcPts val="5017"/>
              </a:lnSpc>
            </a:pPr>
            <a:endParaRPr lang="ar-EG" sz="3829" b="1" dirty="0">
              <a:solidFill>
                <a:srgbClr val="F1EDE2"/>
              </a:solidFill>
              <a:latin typeface="Open Sauce Bold"/>
              <a:ea typeface="Open Sauce Bold"/>
              <a:cs typeface="Open Sauce Bold"/>
              <a:sym typeface="Open Sauce Bold"/>
              <a:rtl/>
            </a:endParaRPr>
          </a:p>
        </p:txBody>
      </p:sp>
      <p:grpSp>
        <p:nvGrpSpPr>
          <p:cNvPr id="8" name="Group 8"/>
          <p:cNvGrpSpPr/>
          <p:nvPr/>
        </p:nvGrpSpPr>
        <p:grpSpPr>
          <a:xfrm>
            <a:off x="13488495" y="421971"/>
            <a:ext cx="3086100" cy="1543050"/>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F4B51"/>
            </a:solidFill>
          </p:spPr>
          <p:txBody>
            <a:bodyPr/>
            <a:lstStyle/>
            <a:p>
              <a:endParaRPr lang="en-US"/>
            </a:p>
          </p:txBody>
        </p:sp>
        <p:sp>
          <p:nvSpPr>
            <p:cNvPr id="10" name="TextBox 10"/>
            <p:cNvSpPr txBox="1"/>
            <p:nvPr/>
          </p:nvSpPr>
          <p:spPr>
            <a:xfrm>
              <a:off x="0" y="-76200"/>
              <a:ext cx="812800" cy="482600"/>
            </a:xfrm>
            <a:prstGeom prst="rect">
              <a:avLst/>
            </a:prstGeom>
          </p:spPr>
          <p:txBody>
            <a:bodyPr lIns="50800" tIns="50800" rIns="50800" bIns="50800" rtlCol="0" anchor="ctr"/>
            <a:lstStyle/>
            <a:p>
              <a:pPr algn="ctr">
                <a:lnSpc>
                  <a:spcPts val="6159"/>
                </a:lnSpc>
              </a:pPr>
              <a:r>
                <a:rPr lang="en-US" sz="4399" b="1">
                  <a:solidFill>
                    <a:srgbClr val="FFFFFF"/>
                  </a:solidFill>
                  <a:latin typeface="TT Fors Bold"/>
                  <a:ea typeface="TT Fors Bold"/>
                  <a:cs typeface="TT Fors Bold"/>
                  <a:sym typeface="TT Fors Bold"/>
                </a:rPr>
                <a:t>Insight</a:t>
              </a:r>
            </a:p>
          </p:txBody>
        </p:sp>
      </p:grpSp>
      <p:grpSp>
        <p:nvGrpSpPr>
          <p:cNvPr id="11" name="Group 11"/>
          <p:cNvGrpSpPr/>
          <p:nvPr/>
        </p:nvGrpSpPr>
        <p:grpSpPr>
          <a:xfrm>
            <a:off x="2361856" y="62756"/>
            <a:ext cx="9002745" cy="1902265"/>
            <a:chOff x="0" y="0"/>
            <a:chExt cx="2371093" cy="501008"/>
          </a:xfrm>
        </p:grpSpPr>
        <p:sp>
          <p:nvSpPr>
            <p:cNvPr id="12" name="Freeform 12"/>
            <p:cNvSpPr/>
            <p:nvPr/>
          </p:nvSpPr>
          <p:spPr>
            <a:xfrm>
              <a:off x="0" y="0"/>
              <a:ext cx="2371093" cy="501008"/>
            </a:xfrm>
            <a:custGeom>
              <a:avLst/>
              <a:gdLst/>
              <a:ahLst/>
              <a:cxnLst/>
              <a:rect l="l" t="t" r="r" b="b"/>
              <a:pathLst>
                <a:path w="2371093" h="501008">
                  <a:moveTo>
                    <a:pt x="43858" y="0"/>
                  </a:moveTo>
                  <a:lnTo>
                    <a:pt x="2327236" y="0"/>
                  </a:lnTo>
                  <a:cubicBezTo>
                    <a:pt x="2351458" y="0"/>
                    <a:pt x="2371093" y="19636"/>
                    <a:pt x="2371093" y="43858"/>
                  </a:cubicBezTo>
                  <a:lnTo>
                    <a:pt x="2371093" y="457151"/>
                  </a:lnTo>
                  <a:cubicBezTo>
                    <a:pt x="2371093" y="481372"/>
                    <a:pt x="2351458" y="501008"/>
                    <a:pt x="2327236" y="501008"/>
                  </a:cubicBezTo>
                  <a:lnTo>
                    <a:pt x="43858" y="501008"/>
                  </a:lnTo>
                  <a:cubicBezTo>
                    <a:pt x="19636" y="501008"/>
                    <a:pt x="0" y="481372"/>
                    <a:pt x="0" y="457151"/>
                  </a:cubicBezTo>
                  <a:lnTo>
                    <a:pt x="0" y="43858"/>
                  </a:lnTo>
                  <a:cubicBezTo>
                    <a:pt x="0" y="19636"/>
                    <a:pt x="19636" y="0"/>
                    <a:pt x="43858" y="0"/>
                  </a:cubicBezTo>
                  <a:close/>
                </a:path>
              </a:pathLst>
            </a:custGeom>
            <a:solidFill>
              <a:srgbClr val="8ECACA"/>
            </a:solidFill>
          </p:spPr>
          <p:txBody>
            <a:bodyPr/>
            <a:lstStyle/>
            <a:p>
              <a:endParaRPr lang="en-US"/>
            </a:p>
          </p:txBody>
        </p:sp>
        <p:sp>
          <p:nvSpPr>
            <p:cNvPr id="13" name="TextBox 13"/>
            <p:cNvSpPr txBox="1"/>
            <p:nvPr/>
          </p:nvSpPr>
          <p:spPr>
            <a:xfrm>
              <a:off x="0" y="-76200"/>
              <a:ext cx="2371093" cy="577208"/>
            </a:xfrm>
            <a:prstGeom prst="rect">
              <a:avLst/>
            </a:prstGeom>
          </p:spPr>
          <p:txBody>
            <a:bodyPr lIns="50800" tIns="50800" rIns="50800" bIns="50800" rtlCol="0" anchor="ctr"/>
            <a:lstStyle/>
            <a:p>
              <a:pPr algn="ctr">
                <a:lnSpc>
                  <a:spcPts val="6159"/>
                </a:lnSpc>
              </a:pPr>
              <a:r>
                <a:rPr lang="en-US" sz="4399" b="1">
                  <a:solidFill>
                    <a:srgbClr val="000000"/>
                  </a:solidFill>
                  <a:latin typeface="TT Fors Bold"/>
                  <a:ea typeface="TT Fors Bold"/>
                  <a:cs typeface="TT Fors Bold"/>
                  <a:sym typeface="TT Fors Bold"/>
                </a:rPr>
                <a:t>Boxplots to check the outliers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14662" y="-235831"/>
            <a:ext cx="21517324" cy="10758662"/>
            <a:chOff x="0" y="0"/>
            <a:chExt cx="28689765" cy="14344882"/>
          </a:xfrm>
        </p:grpSpPr>
        <p:sp>
          <p:nvSpPr>
            <p:cNvPr id="3" name="Freeform 3"/>
            <p:cNvSpPr/>
            <p:nvPr/>
          </p:nvSpPr>
          <p:spPr>
            <a:xfrm>
              <a:off x="0"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7172441"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172441"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344882" y="0"/>
              <a:ext cx="7172441" cy="7172441"/>
            </a:xfrm>
            <a:custGeom>
              <a:avLst/>
              <a:gdLst/>
              <a:ahLst/>
              <a:cxnLst/>
              <a:rect l="l" t="t" r="r" b="b"/>
              <a:pathLst>
                <a:path w="7172441" h="7172441">
                  <a:moveTo>
                    <a:pt x="0" y="0"/>
                  </a:moveTo>
                  <a:lnTo>
                    <a:pt x="7172442" y="0"/>
                  </a:lnTo>
                  <a:lnTo>
                    <a:pt x="7172442"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4344882" y="7172441"/>
              <a:ext cx="7172441" cy="7172441"/>
            </a:xfrm>
            <a:custGeom>
              <a:avLst/>
              <a:gdLst/>
              <a:ahLst/>
              <a:cxnLst/>
              <a:rect l="l" t="t" r="r" b="b"/>
              <a:pathLst>
                <a:path w="7172441" h="7172441">
                  <a:moveTo>
                    <a:pt x="0" y="0"/>
                  </a:moveTo>
                  <a:lnTo>
                    <a:pt x="7172442" y="0"/>
                  </a:lnTo>
                  <a:lnTo>
                    <a:pt x="7172442"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1517324"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1517324"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1" name="Freeform 11"/>
          <p:cNvSpPr/>
          <p:nvPr/>
        </p:nvSpPr>
        <p:spPr>
          <a:xfrm>
            <a:off x="9942655" y="99453"/>
            <a:ext cx="2083316" cy="2022710"/>
          </a:xfrm>
          <a:custGeom>
            <a:avLst/>
            <a:gdLst/>
            <a:ahLst/>
            <a:cxnLst/>
            <a:rect l="l" t="t" r="r" b="b"/>
            <a:pathLst>
              <a:path w="2083316" h="2022710">
                <a:moveTo>
                  <a:pt x="0" y="0"/>
                </a:moveTo>
                <a:lnTo>
                  <a:pt x="2083315" y="0"/>
                </a:lnTo>
                <a:lnTo>
                  <a:pt x="2083315" y="2022710"/>
                </a:lnTo>
                <a:lnTo>
                  <a:pt x="0" y="20227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0984312" y="2411486"/>
            <a:ext cx="6760262" cy="7227814"/>
          </a:xfrm>
          <a:custGeom>
            <a:avLst/>
            <a:gdLst/>
            <a:ahLst/>
            <a:cxnLst/>
            <a:rect l="l" t="t" r="r" b="b"/>
            <a:pathLst>
              <a:path w="6760262" h="6219901">
                <a:moveTo>
                  <a:pt x="0" y="0"/>
                </a:moveTo>
                <a:lnTo>
                  <a:pt x="6760262" y="0"/>
                </a:lnTo>
                <a:lnTo>
                  <a:pt x="6760262" y="6219902"/>
                </a:lnTo>
                <a:lnTo>
                  <a:pt x="0" y="6219902"/>
                </a:lnTo>
                <a:lnTo>
                  <a:pt x="0" y="0"/>
                </a:lnTo>
                <a:close/>
              </a:path>
            </a:pathLst>
          </a:custGeom>
          <a:blipFill>
            <a:blip r:embed="rId6"/>
            <a:stretch>
              <a:fillRect r="-1524"/>
            </a:stretch>
          </a:blipFill>
        </p:spPr>
        <p:txBody>
          <a:bodyPr/>
          <a:lstStyle/>
          <a:p>
            <a:endParaRPr lang="en-US" dirty="0"/>
          </a:p>
        </p:txBody>
      </p:sp>
      <p:grpSp>
        <p:nvGrpSpPr>
          <p:cNvPr id="15" name="Group 15"/>
          <p:cNvGrpSpPr/>
          <p:nvPr/>
        </p:nvGrpSpPr>
        <p:grpSpPr>
          <a:xfrm>
            <a:off x="12144314" y="99453"/>
            <a:ext cx="6013499" cy="1560554"/>
            <a:chOff x="0" y="0"/>
            <a:chExt cx="1583802" cy="411010"/>
          </a:xfrm>
        </p:grpSpPr>
        <p:sp>
          <p:nvSpPr>
            <p:cNvPr id="16" name="Freeform 16"/>
            <p:cNvSpPr/>
            <p:nvPr/>
          </p:nvSpPr>
          <p:spPr>
            <a:xfrm>
              <a:off x="0" y="0"/>
              <a:ext cx="1583802" cy="411010"/>
            </a:xfrm>
            <a:custGeom>
              <a:avLst/>
              <a:gdLst/>
              <a:ahLst/>
              <a:cxnLst/>
              <a:rect l="l" t="t" r="r" b="b"/>
              <a:pathLst>
                <a:path w="1583802" h="411010">
                  <a:moveTo>
                    <a:pt x="65659" y="0"/>
                  </a:moveTo>
                  <a:lnTo>
                    <a:pt x="1518144" y="0"/>
                  </a:lnTo>
                  <a:cubicBezTo>
                    <a:pt x="1535557" y="0"/>
                    <a:pt x="1552258" y="6918"/>
                    <a:pt x="1564571" y="19231"/>
                  </a:cubicBezTo>
                  <a:cubicBezTo>
                    <a:pt x="1576885" y="31544"/>
                    <a:pt x="1583802" y="48245"/>
                    <a:pt x="1583802" y="65659"/>
                  </a:cubicBezTo>
                  <a:lnTo>
                    <a:pt x="1583802" y="345351"/>
                  </a:lnTo>
                  <a:cubicBezTo>
                    <a:pt x="1583802" y="381614"/>
                    <a:pt x="1554406" y="411010"/>
                    <a:pt x="1518144" y="411010"/>
                  </a:cubicBezTo>
                  <a:lnTo>
                    <a:pt x="65659" y="411010"/>
                  </a:lnTo>
                  <a:cubicBezTo>
                    <a:pt x="48245" y="411010"/>
                    <a:pt x="31544" y="404093"/>
                    <a:pt x="19231" y="391779"/>
                  </a:cubicBezTo>
                  <a:cubicBezTo>
                    <a:pt x="6918" y="379466"/>
                    <a:pt x="0" y="362765"/>
                    <a:pt x="0" y="345351"/>
                  </a:cubicBezTo>
                  <a:lnTo>
                    <a:pt x="0" y="65659"/>
                  </a:lnTo>
                  <a:cubicBezTo>
                    <a:pt x="0" y="48245"/>
                    <a:pt x="6918" y="31544"/>
                    <a:pt x="19231" y="19231"/>
                  </a:cubicBezTo>
                  <a:cubicBezTo>
                    <a:pt x="31544" y="6918"/>
                    <a:pt x="48245" y="0"/>
                    <a:pt x="65659" y="0"/>
                  </a:cubicBezTo>
                  <a:close/>
                </a:path>
              </a:pathLst>
            </a:custGeom>
            <a:solidFill>
              <a:srgbClr val="3A3E61"/>
            </a:solidFill>
          </p:spPr>
          <p:txBody>
            <a:bodyPr/>
            <a:lstStyle/>
            <a:p>
              <a:endParaRPr lang="en-US"/>
            </a:p>
          </p:txBody>
        </p:sp>
        <p:sp>
          <p:nvSpPr>
            <p:cNvPr id="17" name="TextBox 17"/>
            <p:cNvSpPr txBox="1"/>
            <p:nvPr/>
          </p:nvSpPr>
          <p:spPr>
            <a:xfrm>
              <a:off x="0" y="-76200"/>
              <a:ext cx="1583802" cy="487210"/>
            </a:xfrm>
            <a:prstGeom prst="rect">
              <a:avLst/>
            </a:prstGeom>
          </p:spPr>
          <p:txBody>
            <a:bodyPr lIns="50800" tIns="50800" rIns="50800" bIns="50800" rtlCol="0" anchor="ctr"/>
            <a:lstStyle/>
            <a:p>
              <a:pPr algn="ctr">
                <a:lnSpc>
                  <a:spcPts val="5179"/>
                </a:lnSpc>
              </a:pPr>
              <a:r>
                <a:rPr lang="en-US" sz="3699" b="1">
                  <a:solidFill>
                    <a:srgbClr val="E7E4E4"/>
                  </a:solidFill>
                  <a:latin typeface="TT Fors Bold"/>
                  <a:ea typeface="TT Fors Bold"/>
                  <a:cs typeface="TT Fors Bold"/>
                  <a:sym typeface="TT Fors Bold"/>
                </a:rPr>
                <a:t>Heatmap for correlation</a:t>
              </a:r>
            </a:p>
          </p:txBody>
        </p:sp>
      </p:grpSp>
      <p:pic>
        <p:nvPicPr>
          <p:cNvPr id="19" name="Picture 18">
            <a:extLst>
              <a:ext uri="{FF2B5EF4-FFF2-40B4-BE49-F238E27FC236}">
                <a16:creationId xmlns:a16="http://schemas.microsoft.com/office/drawing/2014/main" id="{A3794746-83D8-3620-EEDA-15077CC0507B}"/>
              </a:ext>
            </a:extLst>
          </p:cNvPr>
          <p:cNvPicPr>
            <a:picLocks noChangeAspect="1"/>
          </p:cNvPicPr>
          <p:nvPr/>
        </p:nvPicPr>
        <p:blipFill>
          <a:blip r:embed="rId7"/>
          <a:stretch>
            <a:fillRect/>
          </a:stretch>
        </p:blipFill>
        <p:spPr>
          <a:xfrm>
            <a:off x="123154" y="103141"/>
            <a:ext cx="9382125" cy="4735560"/>
          </a:xfrm>
          <a:prstGeom prst="rect">
            <a:avLst/>
          </a:prstGeom>
        </p:spPr>
      </p:pic>
      <p:pic>
        <p:nvPicPr>
          <p:cNvPr id="21" name="Picture 20">
            <a:extLst>
              <a:ext uri="{FF2B5EF4-FFF2-40B4-BE49-F238E27FC236}">
                <a16:creationId xmlns:a16="http://schemas.microsoft.com/office/drawing/2014/main" id="{A857D0BF-201D-4A73-5A1C-C169E66D6B3E}"/>
              </a:ext>
            </a:extLst>
          </p:cNvPr>
          <p:cNvPicPr>
            <a:picLocks noChangeAspect="1"/>
          </p:cNvPicPr>
          <p:nvPr/>
        </p:nvPicPr>
        <p:blipFill>
          <a:blip r:embed="rId8"/>
          <a:stretch>
            <a:fillRect/>
          </a:stretch>
        </p:blipFill>
        <p:spPr>
          <a:xfrm>
            <a:off x="98573" y="4965444"/>
            <a:ext cx="9406706" cy="49231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sp>
        <p:nvSpPr>
          <p:cNvPr id="2" name="Freeform 2"/>
          <p:cNvSpPr/>
          <p:nvPr/>
        </p:nvSpPr>
        <p:spPr>
          <a:xfrm>
            <a:off x="642921" y="-241413"/>
            <a:ext cx="2517780" cy="2517780"/>
          </a:xfrm>
          <a:custGeom>
            <a:avLst/>
            <a:gdLst/>
            <a:ahLst/>
            <a:cxnLst/>
            <a:rect l="l" t="t" r="r" b="b"/>
            <a:pathLst>
              <a:path w="2517780" h="2517780">
                <a:moveTo>
                  <a:pt x="0" y="0"/>
                </a:moveTo>
                <a:lnTo>
                  <a:pt x="2517780" y="0"/>
                </a:lnTo>
                <a:lnTo>
                  <a:pt x="2517780" y="2517780"/>
                </a:lnTo>
                <a:lnTo>
                  <a:pt x="0" y="2517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314292">
            <a:off x="16524162" y="8615370"/>
            <a:ext cx="1662114" cy="1562387"/>
          </a:xfrm>
          <a:custGeom>
            <a:avLst/>
            <a:gdLst/>
            <a:ahLst/>
            <a:cxnLst/>
            <a:rect l="l" t="t" r="r" b="b"/>
            <a:pathLst>
              <a:path w="1662114" h="1562387">
                <a:moveTo>
                  <a:pt x="0" y="0"/>
                </a:moveTo>
                <a:lnTo>
                  <a:pt x="1662114" y="0"/>
                </a:lnTo>
                <a:lnTo>
                  <a:pt x="1662114" y="1562387"/>
                </a:lnTo>
                <a:lnTo>
                  <a:pt x="0" y="15623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10392" y="4991100"/>
            <a:ext cx="7460090" cy="5025963"/>
          </a:xfrm>
          <a:custGeom>
            <a:avLst/>
            <a:gdLst/>
            <a:ahLst/>
            <a:cxnLst/>
            <a:rect l="l" t="t" r="r" b="b"/>
            <a:pathLst>
              <a:path w="7460090" h="5972555">
                <a:moveTo>
                  <a:pt x="0" y="0"/>
                </a:moveTo>
                <a:lnTo>
                  <a:pt x="7460090" y="0"/>
                </a:lnTo>
                <a:lnTo>
                  <a:pt x="7460090" y="5972555"/>
                </a:lnTo>
                <a:lnTo>
                  <a:pt x="0" y="5972555"/>
                </a:lnTo>
                <a:lnTo>
                  <a:pt x="0" y="0"/>
                </a:lnTo>
                <a:close/>
              </a:path>
            </a:pathLst>
          </a:custGeom>
          <a:blipFill>
            <a:blip r:embed="rId6"/>
            <a:stretch>
              <a:fillRect l="-3312" r="-3312"/>
            </a:stretch>
          </a:blipFill>
        </p:spPr>
        <p:txBody>
          <a:bodyPr/>
          <a:lstStyle/>
          <a:p>
            <a:endParaRPr lang="en-US"/>
          </a:p>
        </p:txBody>
      </p:sp>
      <p:sp>
        <p:nvSpPr>
          <p:cNvPr id="5" name="Freeform 5"/>
          <p:cNvSpPr/>
          <p:nvPr/>
        </p:nvSpPr>
        <p:spPr>
          <a:xfrm>
            <a:off x="7604807" y="1650500"/>
            <a:ext cx="8817630" cy="3200400"/>
          </a:xfrm>
          <a:custGeom>
            <a:avLst/>
            <a:gdLst/>
            <a:ahLst/>
            <a:cxnLst/>
            <a:rect l="l" t="t" r="r" b="b"/>
            <a:pathLst>
              <a:path w="8817630" h="5544853">
                <a:moveTo>
                  <a:pt x="0" y="0"/>
                </a:moveTo>
                <a:lnTo>
                  <a:pt x="8817630" y="0"/>
                </a:lnTo>
                <a:lnTo>
                  <a:pt x="8817630" y="5544853"/>
                </a:lnTo>
                <a:lnTo>
                  <a:pt x="0" y="5544853"/>
                </a:lnTo>
                <a:lnTo>
                  <a:pt x="0" y="0"/>
                </a:lnTo>
                <a:close/>
              </a:path>
            </a:pathLst>
          </a:custGeom>
          <a:blipFill>
            <a:blip r:embed="rId7"/>
            <a:stretch>
              <a:fillRect t="-3351" b="-3351"/>
            </a:stretch>
          </a:blipFill>
        </p:spPr>
        <p:txBody>
          <a:bodyPr/>
          <a:lstStyle/>
          <a:p>
            <a:endParaRPr lang="en-US"/>
          </a:p>
        </p:txBody>
      </p:sp>
      <p:sp>
        <p:nvSpPr>
          <p:cNvPr id="6" name="TextBox 6"/>
          <p:cNvSpPr txBox="1"/>
          <p:nvPr/>
        </p:nvSpPr>
        <p:spPr>
          <a:xfrm>
            <a:off x="2954546" y="-59895"/>
            <a:ext cx="15457147" cy="1729576"/>
          </a:xfrm>
          <a:prstGeom prst="rect">
            <a:avLst/>
          </a:prstGeom>
        </p:spPr>
        <p:txBody>
          <a:bodyPr lIns="0" tIns="0" rIns="0" bIns="0" rtlCol="0" anchor="t">
            <a:spAutoFit/>
          </a:bodyPr>
          <a:lstStyle/>
          <a:p>
            <a:pPr algn="ctr">
              <a:lnSpc>
                <a:spcPts val="15634"/>
              </a:lnSpc>
              <a:spcBef>
                <a:spcPct val="0"/>
              </a:spcBef>
            </a:pPr>
            <a:r>
              <a:rPr lang="en-US" sz="11167" spc="-614" dirty="0" err="1">
                <a:solidFill>
                  <a:schemeClr val="bg2">
                    <a:lumMod val="90000"/>
                  </a:schemeClr>
                </a:solidFill>
                <a:latin typeface="Bernoru"/>
                <a:ea typeface="Bernoru"/>
                <a:cs typeface="Bernoru"/>
                <a:sym typeface="Bernoru"/>
              </a:rPr>
              <a:t>UnBalance</a:t>
            </a:r>
            <a:r>
              <a:rPr lang="en-US" sz="11167" spc="-614" dirty="0">
                <a:solidFill>
                  <a:schemeClr val="bg2">
                    <a:lumMod val="90000"/>
                  </a:schemeClr>
                </a:solidFill>
                <a:latin typeface="Bernoru"/>
                <a:ea typeface="Bernoru"/>
                <a:cs typeface="Bernoru"/>
                <a:sym typeface="Bernoru"/>
              </a:rPr>
              <a:t>    Handling</a:t>
            </a:r>
          </a:p>
        </p:txBody>
      </p:sp>
      <p:sp>
        <p:nvSpPr>
          <p:cNvPr id="7" name="TextBox 7"/>
          <p:cNvSpPr txBox="1"/>
          <p:nvPr/>
        </p:nvSpPr>
        <p:spPr>
          <a:xfrm>
            <a:off x="1126237" y="485775"/>
            <a:ext cx="1551149" cy="1085850"/>
          </a:xfrm>
          <a:prstGeom prst="rect">
            <a:avLst/>
          </a:prstGeom>
        </p:spPr>
        <p:txBody>
          <a:bodyPr lIns="0" tIns="0" rIns="0" bIns="0" rtlCol="0" anchor="t">
            <a:spAutoFit/>
          </a:bodyPr>
          <a:lstStyle/>
          <a:p>
            <a:pPr algn="ctr">
              <a:lnSpc>
                <a:spcPts val="2879"/>
              </a:lnSpc>
            </a:pPr>
            <a:r>
              <a:rPr lang="en-US" sz="2399" b="1" spc="-83">
                <a:solidFill>
                  <a:srgbClr val="323962"/>
                </a:solidFill>
                <a:latin typeface="Open Sauce Medium"/>
                <a:ea typeface="Open Sauce Medium"/>
                <a:cs typeface="Open Sauce Medium"/>
                <a:sym typeface="Open Sauce Medium"/>
              </a:rPr>
              <a:t>Because Your Mind Matters!</a:t>
            </a:r>
          </a:p>
        </p:txBody>
      </p:sp>
      <p:sp>
        <p:nvSpPr>
          <p:cNvPr id="8" name="Freeform 8"/>
          <p:cNvSpPr/>
          <p:nvPr/>
        </p:nvSpPr>
        <p:spPr>
          <a:xfrm rot="-1774618" flipH="1">
            <a:off x="6921455" y="5684713"/>
            <a:ext cx="1595245" cy="2226865"/>
          </a:xfrm>
          <a:custGeom>
            <a:avLst/>
            <a:gdLst/>
            <a:ahLst/>
            <a:cxnLst/>
            <a:rect l="l" t="t" r="r" b="b"/>
            <a:pathLst>
              <a:path w="1595245" h="2226865">
                <a:moveTo>
                  <a:pt x="1595245" y="0"/>
                </a:moveTo>
                <a:lnTo>
                  <a:pt x="0" y="0"/>
                </a:lnTo>
                <a:lnTo>
                  <a:pt x="0" y="2226864"/>
                </a:lnTo>
                <a:lnTo>
                  <a:pt x="1595245" y="2226864"/>
                </a:lnTo>
                <a:lnTo>
                  <a:pt x="159524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pic>
        <p:nvPicPr>
          <p:cNvPr id="12" name="Picture 11">
            <a:extLst>
              <a:ext uri="{FF2B5EF4-FFF2-40B4-BE49-F238E27FC236}">
                <a16:creationId xmlns:a16="http://schemas.microsoft.com/office/drawing/2014/main" id="{358C2D9D-6C3C-74FD-A33D-88F9EE7B8B30}"/>
              </a:ext>
            </a:extLst>
          </p:cNvPr>
          <p:cNvPicPr>
            <a:picLocks noChangeAspect="1"/>
          </p:cNvPicPr>
          <p:nvPr/>
        </p:nvPicPr>
        <p:blipFill>
          <a:blip r:embed="rId10"/>
          <a:stretch>
            <a:fillRect/>
          </a:stretch>
        </p:blipFill>
        <p:spPr>
          <a:xfrm>
            <a:off x="193878" y="3522819"/>
            <a:ext cx="6952066" cy="58737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4261241" y="257175"/>
            <a:ext cx="8425511" cy="1543050"/>
            <a:chOff x="0" y="0"/>
            <a:chExt cx="2219065" cy="406400"/>
          </a:xfrm>
        </p:grpSpPr>
        <p:sp>
          <p:nvSpPr>
            <p:cNvPr id="3" name="Freeform 3"/>
            <p:cNvSpPr/>
            <p:nvPr/>
          </p:nvSpPr>
          <p:spPr>
            <a:xfrm>
              <a:off x="0" y="0"/>
              <a:ext cx="2219065" cy="406400"/>
            </a:xfrm>
            <a:custGeom>
              <a:avLst/>
              <a:gdLst/>
              <a:ahLst/>
              <a:cxnLst/>
              <a:rect l="l" t="t" r="r" b="b"/>
              <a:pathLst>
                <a:path w="2219065" h="406400">
                  <a:moveTo>
                    <a:pt x="2015865" y="0"/>
                  </a:moveTo>
                  <a:cubicBezTo>
                    <a:pt x="2128089" y="0"/>
                    <a:pt x="2219065" y="90976"/>
                    <a:pt x="2219065" y="203200"/>
                  </a:cubicBezTo>
                  <a:cubicBezTo>
                    <a:pt x="2219065" y="315424"/>
                    <a:pt x="2128089" y="406400"/>
                    <a:pt x="2015865" y="406400"/>
                  </a:cubicBezTo>
                  <a:lnTo>
                    <a:pt x="203200" y="406400"/>
                  </a:lnTo>
                  <a:cubicBezTo>
                    <a:pt x="90976" y="406400"/>
                    <a:pt x="0" y="315424"/>
                    <a:pt x="0" y="203200"/>
                  </a:cubicBezTo>
                  <a:cubicBezTo>
                    <a:pt x="0" y="90976"/>
                    <a:pt x="90976" y="0"/>
                    <a:pt x="203200" y="0"/>
                  </a:cubicBezTo>
                  <a:close/>
                </a:path>
              </a:pathLst>
            </a:custGeom>
            <a:solidFill>
              <a:srgbClr val="29B3AB"/>
            </a:solidFill>
          </p:spPr>
          <p:txBody>
            <a:bodyPr/>
            <a:lstStyle/>
            <a:p>
              <a:endParaRPr lang="en-US"/>
            </a:p>
          </p:txBody>
        </p:sp>
        <p:sp>
          <p:nvSpPr>
            <p:cNvPr id="4" name="TextBox 4"/>
            <p:cNvSpPr txBox="1"/>
            <p:nvPr/>
          </p:nvSpPr>
          <p:spPr>
            <a:xfrm>
              <a:off x="0" y="-95250"/>
              <a:ext cx="2219065" cy="501650"/>
            </a:xfrm>
            <a:prstGeom prst="rect">
              <a:avLst/>
            </a:prstGeom>
          </p:spPr>
          <p:txBody>
            <a:bodyPr lIns="50800" tIns="50800" rIns="50800" bIns="50800" rtlCol="0" anchor="ctr"/>
            <a:lstStyle/>
            <a:p>
              <a:pPr algn="ctr">
                <a:lnSpc>
                  <a:spcPts val="6719"/>
                </a:lnSpc>
              </a:pPr>
              <a:r>
                <a:rPr lang="en-US" sz="4798" spc="-94">
                  <a:solidFill>
                    <a:srgbClr val="E7E4E4"/>
                  </a:solidFill>
                  <a:latin typeface="Open Sauce"/>
                  <a:ea typeface="Open Sauce"/>
                  <a:cs typeface="Open Sauce"/>
                  <a:sym typeface="Open Sauce"/>
                </a:rPr>
                <a:t>Machine Learning Models</a:t>
              </a:r>
            </a:p>
          </p:txBody>
        </p:sp>
      </p:grpSp>
      <p:grpSp>
        <p:nvGrpSpPr>
          <p:cNvPr id="6" name="Group 6"/>
          <p:cNvGrpSpPr/>
          <p:nvPr/>
        </p:nvGrpSpPr>
        <p:grpSpPr>
          <a:xfrm>
            <a:off x="13615084" y="1059265"/>
            <a:ext cx="3086100" cy="2036826"/>
            <a:chOff x="0" y="0"/>
            <a:chExt cx="635000" cy="419100"/>
          </a:xfrm>
        </p:grpSpPr>
        <p:sp>
          <p:nvSpPr>
            <p:cNvPr id="7" name="Freeform 7"/>
            <p:cNvSpPr/>
            <p:nvPr/>
          </p:nvSpPr>
          <p:spPr>
            <a:xfrm>
              <a:off x="0" y="0"/>
              <a:ext cx="635000" cy="419100"/>
            </a:xfrm>
            <a:custGeom>
              <a:avLst/>
              <a:gdLst/>
              <a:ahLst/>
              <a:cxnLst/>
              <a:rect l="l" t="t" r="r" b="b"/>
              <a:pathLst>
                <a:path w="635000" h="419100">
                  <a:moveTo>
                    <a:pt x="48997" y="0"/>
                  </a:moveTo>
                  <a:lnTo>
                    <a:pt x="586003" y="0"/>
                  </a:lnTo>
                  <a:cubicBezTo>
                    <a:pt x="598998" y="0"/>
                    <a:pt x="611460" y="5162"/>
                    <a:pt x="620649" y="14351"/>
                  </a:cubicBezTo>
                  <a:cubicBezTo>
                    <a:pt x="629838" y="23540"/>
                    <a:pt x="635000" y="36002"/>
                    <a:pt x="635000" y="48997"/>
                  </a:cubicBezTo>
                  <a:lnTo>
                    <a:pt x="635000" y="370103"/>
                  </a:lnTo>
                  <a:cubicBezTo>
                    <a:pt x="635000" y="383098"/>
                    <a:pt x="629838" y="395560"/>
                    <a:pt x="620649" y="404749"/>
                  </a:cubicBezTo>
                  <a:cubicBezTo>
                    <a:pt x="611460" y="413938"/>
                    <a:pt x="598998" y="419100"/>
                    <a:pt x="586003" y="419100"/>
                  </a:cubicBezTo>
                  <a:lnTo>
                    <a:pt x="48997" y="419100"/>
                  </a:lnTo>
                  <a:cubicBezTo>
                    <a:pt x="36002" y="419100"/>
                    <a:pt x="23540" y="413938"/>
                    <a:pt x="14351" y="404749"/>
                  </a:cubicBezTo>
                  <a:cubicBezTo>
                    <a:pt x="5162" y="395560"/>
                    <a:pt x="0" y="383098"/>
                    <a:pt x="0" y="370103"/>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8" name="TextBox 8"/>
            <p:cNvSpPr txBox="1"/>
            <p:nvPr/>
          </p:nvSpPr>
          <p:spPr>
            <a:xfrm>
              <a:off x="0" y="-47625"/>
              <a:ext cx="635000" cy="466725"/>
            </a:xfrm>
            <a:prstGeom prst="rect">
              <a:avLst/>
            </a:prstGeom>
          </p:spPr>
          <p:txBody>
            <a:bodyPr lIns="50800" tIns="50800" rIns="50800" bIns="50800" rtlCol="0" anchor="ctr"/>
            <a:lstStyle/>
            <a:p>
              <a:pPr algn="ctr">
                <a:lnSpc>
                  <a:spcPts val="3638"/>
                </a:lnSpc>
              </a:pPr>
              <a:r>
                <a:rPr lang="en-US" sz="2598" spc="-50">
                  <a:solidFill>
                    <a:srgbClr val="FFFFFF"/>
                  </a:solidFill>
                  <a:latin typeface="Open Sauce"/>
                  <a:ea typeface="Open Sauce"/>
                  <a:cs typeface="Open Sauce"/>
                  <a:sym typeface="Open Sauce"/>
                </a:rPr>
                <a:t>Naive Bayes</a:t>
              </a:r>
            </a:p>
          </p:txBody>
        </p:sp>
      </p:grpSp>
      <p:grpSp>
        <p:nvGrpSpPr>
          <p:cNvPr id="9" name="Group 9"/>
          <p:cNvGrpSpPr/>
          <p:nvPr/>
        </p:nvGrpSpPr>
        <p:grpSpPr>
          <a:xfrm>
            <a:off x="9652944" y="5955814"/>
            <a:ext cx="3086100" cy="2036826"/>
            <a:chOff x="0" y="0"/>
            <a:chExt cx="635000" cy="419100"/>
          </a:xfrm>
        </p:grpSpPr>
        <p:sp>
          <p:nvSpPr>
            <p:cNvPr id="10" name="Freeform 10"/>
            <p:cNvSpPr/>
            <p:nvPr/>
          </p:nvSpPr>
          <p:spPr>
            <a:xfrm>
              <a:off x="0" y="0"/>
              <a:ext cx="635000" cy="419100"/>
            </a:xfrm>
            <a:custGeom>
              <a:avLst/>
              <a:gdLst/>
              <a:ahLst/>
              <a:cxnLst/>
              <a:rect l="l" t="t" r="r" b="b"/>
              <a:pathLst>
                <a:path w="635000" h="419100">
                  <a:moveTo>
                    <a:pt x="48997" y="0"/>
                  </a:moveTo>
                  <a:lnTo>
                    <a:pt x="586003" y="0"/>
                  </a:lnTo>
                  <a:cubicBezTo>
                    <a:pt x="598998" y="0"/>
                    <a:pt x="611460" y="5162"/>
                    <a:pt x="620649" y="14351"/>
                  </a:cubicBezTo>
                  <a:cubicBezTo>
                    <a:pt x="629838" y="23540"/>
                    <a:pt x="635000" y="36002"/>
                    <a:pt x="635000" y="48997"/>
                  </a:cubicBezTo>
                  <a:lnTo>
                    <a:pt x="635000" y="370103"/>
                  </a:lnTo>
                  <a:cubicBezTo>
                    <a:pt x="635000" y="383098"/>
                    <a:pt x="629838" y="395560"/>
                    <a:pt x="620649" y="404749"/>
                  </a:cubicBezTo>
                  <a:cubicBezTo>
                    <a:pt x="611460" y="413938"/>
                    <a:pt x="598998" y="419100"/>
                    <a:pt x="586003" y="419100"/>
                  </a:cubicBezTo>
                  <a:lnTo>
                    <a:pt x="48997" y="419100"/>
                  </a:lnTo>
                  <a:cubicBezTo>
                    <a:pt x="36002" y="419100"/>
                    <a:pt x="23540" y="413938"/>
                    <a:pt x="14351" y="404749"/>
                  </a:cubicBezTo>
                  <a:cubicBezTo>
                    <a:pt x="5162" y="395560"/>
                    <a:pt x="0" y="383098"/>
                    <a:pt x="0" y="370103"/>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11" name="TextBox 11"/>
            <p:cNvSpPr txBox="1"/>
            <p:nvPr/>
          </p:nvSpPr>
          <p:spPr>
            <a:xfrm>
              <a:off x="0" y="-47625"/>
              <a:ext cx="635000" cy="466725"/>
            </a:xfrm>
            <a:prstGeom prst="rect">
              <a:avLst/>
            </a:prstGeom>
          </p:spPr>
          <p:txBody>
            <a:bodyPr lIns="50800" tIns="50800" rIns="50800" bIns="50800" rtlCol="0" anchor="ctr"/>
            <a:lstStyle/>
            <a:p>
              <a:pPr algn="ctr">
                <a:lnSpc>
                  <a:spcPts val="3638"/>
                </a:lnSpc>
              </a:pPr>
              <a:r>
                <a:rPr lang="en-US" sz="2598" spc="-50">
                  <a:solidFill>
                    <a:srgbClr val="FFFFFF"/>
                  </a:solidFill>
                  <a:latin typeface="Open Sauce"/>
                  <a:ea typeface="Open Sauce"/>
                  <a:cs typeface="Open Sauce"/>
                  <a:sym typeface="Open Sauce"/>
                </a:rPr>
                <a:t>SVM</a:t>
              </a:r>
            </a:p>
          </p:txBody>
        </p:sp>
      </p:grpSp>
      <p:grpSp>
        <p:nvGrpSpPr>
          <p:cNvPr id="12" name="Group 12"/>
          <p:cNvGrpSpPr/>
          <p:nvPr/>
        </p:nvGrpSpPr>
        <p:grpSpPr>
          <a:xfrm>
            <a:off x="9600652" y="2884107"/>
            <a:ext cx="3086100" cy="1954364"/>
            <a:chOff x="0" y="0"/>
            <a:chExt cx="635000" cy="402133"/>
          </a:xfrm>
        </p:grpSpPr>
        <p:sp>
          <p:nvSpPr>
            <p:cNvPr id="13" name="Freeform 13"/>
            <p:cNvSpPr/>
            <p:nvPr/>
          </p:nvSpPr>
          <p:spPr>
            <a:xfrm>
              <a:off x="0" y="0"/>
              <a:ext cx="635000" cy="402133"/>
            </a:xfrm>
            <a:custGeom>
              <a:avLst/>
              <a:gdLst/>
              <a:ahLst/>
              <a:cxnLst/>
              <a:rect l="l" t="t" r="r" b="b"/>
              <a:pathLst>
                <a:path w="635000" h="402133">
                  <a:moveTo>
                    <a:pt x="48997" y="0"/>
                  </a:moveTo>
                  <a:lnTo>
                    <a:pt x="586003" y="0"/>
                  </a:lnTo>
                  <a:cubicBezTo>
                    <a:pt x="598998" y="0"/>
                    <a:pt x="611460" y="5162"/>
                    <a:pt x="620649" y="14351"/>
                  </a:cubicBezTo>
                  <a:cubicBezTo>
                    <a:pt x="629838" y="23540"/>
                    <a:pt x="635000" y="36002"/>
                    <a:pt x="635000" y="48997"/>
                  </a:cubicBezTo>
                  <a:lnTo>
                    <a:pt x="635000" y="353136"/>
                  </a:lnTo>
                  <a:cubicBezTo>
                    <a:pt x="635000" y="366130"/>
                    <a:pt x="629838" y="378593"/>
                    <a:pt x="620649" y="387782"/>
                  </a:cubicBezTo>
                  <a:cubicBezTo>
                    <a:pt x="611460" y="396970"/>
                    <a:pt x="598998" y="402133"/>
                    <a:pt x="586003" y="402133"/>
                  </a:cubicBezTo>
                  <a:lnTo>
                    <a:pt x="48997" y="402133"/>
                  </a:lnTo>
                  <a:cubicBezTo>
                    <a:pt x="21937" y="402133"/>
                    <a:pt x="0" y="380196"/>
                    <a:pt x="0" y="353136"/>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14" name="TextBox 14"/>
            <p:cNvSpPr txBox="1"/>
            <p:nvPr/>
          </p:nvSpPr>
          <p:spPr>
            <a:xfrm>
              <a:off x="0" y="-47625"/>
              <a:ext cx="635000" cy="449758"/>
            </a:xfrm>
            <a:prstGeom prst="rect">
              <a:avLst/>
            </a:prstGeom>
          </p:spPr>
          <p:txBody>
            <a:bodyPr lIns="50800" tIns="50800" rIns="50800" bIns="50800" rtlCol="0" anchor="ctr"/>
            <a:lstStyle/>
            <a:p>
              <a:pPr algn="ctr">
                <a:lnSpc>
                  <a:spcPts val="3638"/>
                </a:lnSpc>
              </a:pPr>
              <a:r>
                <a:rPr lang="en-US" sz="2598" b="1" spc="-50">
                  <a:solidFill>
                    <a:srgbClr val="FFFFFF"/>
                  </a:solidFill>
                  <a:latin typeface="Open Sauce Bold"/>
                  <a:ea typeface="Open Sauce Bold"/>
                  <a:cs typeface="Open Sauce Bold"/>
                  <a:sym typeface="Open Sauce Bold"/>
                </a:rPr>
                <a:t>Logistic Regresion</a:t>
              </a:r>
            </a:p>
          </p:txBody>
        </p:sp>
      </p:grpSp>
      <p:grpSp>
        <p:nvGrpSpPr>
          <p:cNvPr id="15" name="Group 15"/>
          <p:cNvGrpSpPr/>
          <p:nvPr/>
        </p:nvGrpSpPr>
        <p:grpSpPr>
          <a:xfrm>
            <a:off x="13590503" y="4079805"/>
            <a:ext cx="3086100" cy="2036826"/>
            <a:chOff x="0" y="0"/>
            <a:chExt cx="635000" cy="419100"/>
          </a:xfrm>
        </p:grpSpPr>
        <p:sp>
          <p:nvSpPr>
            <p:cNvPr id="16" name="Freeform 16"/>
            <p:cNvSpPr/>
            <p:nvPr/>
          </p:nvSpPr>
          <p:spPr>
            <a:xfrm>
              <a:off x="0" y="0"/>
              <a:ext cx="635000" cy="419100"/>
            </a:xfrm>
            <a:custGeom>
              <a:avLst/>
              <a:gdLst/>
              <a:ahLst/>
              <a:cxnLst/>
              <a:rect l="l" t="t" r="r" b="b"/>
              <a:pathLst>
                <a:path w="635000" h="419100">
                  <a:moveTo>
                    <a:pt x="48997" y="0"/>
                  </a:moveTo>
                  <a:lnTo>
                    <a:pt x="586003" y="0"/>
                  </a:lnTo>
                  <a:cubicBezTo>
                    <a:pt x="598998" y="0"/>
                    <a:pt x="611460" y="5162"/>
                    <a:pt x="620649" y="14351"/>
                  </a:cubicBezTo>
                  <a:cubicBezTo>
                    <a:pt x="629838" y="23540"/>
                    <a:pt x="635000" y="36002"/>
                    <a:pt x="635000" y="48997"/>
                  </a:cubicBezTo>
                  <a:lnTo>
                    <a:pt x="635000" y="370103"/>
                  </a:lnTo>
                  <a:cubicBezTo>
                    <a:pt x="635000" y="383098"/>
                    <a:pt x="629838" y="395560"/>
                    <a:pt x="620649" y="404749"/>
                  </a:cubicBezTo>
                  <a:cubicBezTo>
                    <a:pt x="611460" y="413938"/>
                    <a:pt x="598998" y="419100"/>
                    <a:pt x="586003" y="419100"/>
                  </a:cubicBezTo>
                  <a:lnTo>
                    <a:pt x="48997" y="419100"/>
                  </a:lnTo>
                  <a:cubicBezTo>
                    <a:pt x="36002" y="419100"/>
                    <a:pt x="23540" y="413938"/>
                    <a:pt x="14351" y="404749"/>
                  </a:cubicBezTo>
                  <a:cubicBezTo>
                    <a:pt x="5162" y="395560"/>
                    <a:pt x="0" y="383098"/>
                    <a:pt x="0" y="370103"/>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17" name="TextBox 17"/>
            <p:cNvSpPr txBox="1"/>
            <p:nvPr/>
          </p:nvSpPr>
          <p:spPr>
            <a:xfrm>
              <a:off x="0" y="-47625"/>
              <a:ext cx="635000" cy="466725"/>
            </a:xfrm>
            <a:prstGeom prst="rect">
              <a:avLst/>
            </a:prstGeom>
          </p:spPr>
          <p:txBody>
            <a:bodyPr lIns="50800" tIns="50800" rIns="50800" bIns="50800" rtlCol="0" anchor="ctr"/>
            <a:lstStyle/>
            <a:p>
              <a:pPr algn="ctr">
                <a:lnSpc>
                  <a:spcPts val="3638"/>
                </a:lnSpc>
              </a:pPr>
              <a:r>
                <a:rPr lang="en-US" sz="2598" spc="-50">
                  <a:solidFill>
                    <a:srgbClr val="FFFFFF"/>
                  </a:solidFill>
                  <a:latin typeface="Open Sauce"/>
                  <a:ea typeface="Open Sauce"/>
                  <a:cs typeface="Open Sauce"/>
                  <a:sym typeface="Open Sauce"/>
                </a:rPr>
                <a:t>Desion Tree</a:t>
              </a:r>
            </a:p>
          </p:txBody>
        </p:sp>
      </p:grpSp>
      <p:grpSp>
        <p:nvGrpSpPr>
          <p:cNvPr id="18" name="Group 18"/>
          <p:cNvGrpSpPr/>
          <p:nvPr/>
        </p:nvGrpSpPr>
        <p:grpSpPr>
          <a:xfrm>
            <a:off x="13652349" y="7337052"/>
            <a:ext cx="3086100" cy="2036826"/>
            <a:chOff x="0" y="0"/>
            <a:chExt cx="635000" cy="419100"/>
          </a:xfrm>
        </p:grpSpPr>
        <p:sp>
          <p:nvSpPr>
            <p:cNvPr id="19" name="Freeform 19"/>
            <p:cNvSpPr/>
            <p:nvPr/>
          </p:nvSpPr>
          <p:spPr>
            <a:xfrm>
              <a:off x="0" y="0"/>
              <a:ext cx="635000" cy="419100"/>
            </a:xfrm>
            <a:custGeom>
              <a:avLst/>
              <a:gdLst/>
              <a:ahLst/>
              <a:cxnLst/>
              <a:rect l="l" t="t" r="r" b="b"/>
              <a:pathLst>
                <a:path w="635000" h="419100">
                  <a:moveTo>
                    <a:pt x="48997" y="0"/>
                  </a:moveTo>
                  <a:lnTo>
                    <a:pt x="586003" y="0"/>
                  </a:lnTo>
                  <a:cubicBezTo>
                    <a:pt x="598998" y="0"/>
                    <a:pt x="611460" y="5162"/>
                    <a:pt x="620649" y="14351"/>
                  </a:cubicBezTo>
                  <a:cubicBezTo>
                    <a:pt x="629838" y="23540"/>
                    <a:pt x="635000" y="36002"/>
                    <a:pt x="635000" y="48997"/>
                  </a:cubicBezTo>
                  <a:lnTo>
                    <a:pt x="635000" y="370103"/>
                  </a:lnTo>
                  <a:cubicBezTo>
                    <a:pt x="635000" y="383098"/>
                    <a:pt x="629838" y="395560"/>
                    <a:pt x="620649" y="404749"/>
                  </a:cubicBezTo>
                  <a:cubicBezTo>
                    <a:pt x="611460" y="413938"/>
                    <a:pt x="598998" y="419100"/>
                    <a:pt x="586003" y="419100"/>
                  </a:cubicBezTo>
                  <a:lnTo>
                    <a:pt x="48997" y="419100"/>
                  </a:lnTo>
                  <a:cubicBezTo>
                    <a:pt x="36002" y="419100"/>
                    <a:pt x="23540" y="413938"/>
                    <a:pt x="14351" y="404749"/>
                  </a:cubicBezTo>
                  <a:cubicBezTo>
                    <a:pt x="5162" y="395560"/>
                    <a:pt x="0" y="383098"/>
                    <a:pt x="0" y="370103"/>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20" name="TextBox 20"/>
            <p:cNvSpPr txBox="1"/>
            <p:nvPr/>
          </p:nvSpPr>
          <p:spPr>
            <a:xfrm>
              <a:off x="0" y="-47625"/>
              <a:ext cx="635000" cy="466725"/>
            </a:xfrm>
            <a:prstGeom prst="rect">
              <a:avLst/>
            </a:prstGeom>
          </p:spPr>
          <p:txBody>
            <a:bodyPr lIns="50800" tIns="50800" rIns="50800" bIns="50800" rtlCol="0" anchor="ctr"/>
            <a:lstStyle/>
            <a:p>
              <a:pPr algn="ctr">
                <a:lnSpc>
                  <a:spcPts val="3638"/>
                </a:lnSpc>
              </a:pPr>
              <a:r>
                <a:rPr lang="en-US" sz="2598" spc="-50">
                  <a:solidFill>
                    <a:srgbClr val="FFFFFF"/>
                  </a:solidFill>
                  <a:latin typeface="Open Sauce"/>
                  <a:ea typeface="Open Sauce"/>
                  <a:cs typeface="Open Sauce"/>
                  <a:sym typeface="Open Sauce"/>
                </a:rPr>
                <a:t>KNN</a:t>
              </a:r>
            </a:p>
          </p:txBody>
        </p:sp>
      </p:grpSp>
      <p:pic>
        <p:nvPicPr>
          <p:cNvPr id="22" name="Picture 21">
            <a:extLst>
              <a:ext uri="{FF2B5EF4-FFF2-40B4-BE49-F238E27FC236}">
                <a16:creationId xmlns:a16="http://schemas.microsoft.com/office/drawing/2014/main" id="{60516E05-3365-5D75-E490-EBF5029EBC4D}"/>
              </a:ext>
            </a:extLst>
          </p:cNvPr>
          <p:cNvPicPr>
            <a:picLocks noChangeAspect="1"/>
          </p:cNvPicPr>
          <p:nvPr/>
        </p:nvPicPr>
        <p:blipFill>
          <a:blip r:embed="rId2"/>
          <a:stretch>
            <a:fillRect/>
          </a:stretch>
        </p:blipFill>
        <p:spPr>
          <a:xfrm>
            <a:off x="304800" y="2259680"/>
            <a:ext cx="9080621" cy="7105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pic>
        <p:nvPicPr>
          <p:cNvPr id="2" name="Google Shape;303;p32" descr="image.png">
            <a:extLst>
              <a:ext uri="{FF2B5EF4-FFF2-40B4-BE49-F238E27FC236}">
                <a16:creationId xmlns:a16="http://schemas.microsoft.com/office/drawing/2014/main" id="{C3F03657-F235-AA3A-17A0-6C03B90A8375}"/>
              </a:ext>
            </a:extLst>
          </p:cNvPr>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3" name="Google Shape;304;p32">
            <a:extLst>
              <a:ext uri="{FF2B5EF4-FFF2-40B4-BE49-F238E27FC236}">
                <a16:creationId xmlns:a16="http://schemas.microsoft.com/office/drawing/2014/main" id="{C8E13F21-3E62-EB68-2446-D79E13FF1DE2}"/>
              </a:ext>
            </a:extLst>
          </p:cNvPr>
          <p:cNvSpPr txBox="1"/>
          <p:nvPr/>
        </p:nvSpPr>
        <p:spPr>
          <a:xfrm>
            <a:off x="5348525" y="3304654"/>
            <a:ext cx="7590948" cy="3808735"/>
          </a:xfrm>
          <a:prstGeom prst="rect">
            <a:avLst/>
          </a:prstGeom>
          <a:noFill/>
          <a:ln>
            <a:noFill/>
          </a:ln>
        </p:spPr>
        <p:txBody>
          <a:bodyPr spcFirstLastPara="1" wrap="square" lIns="0" tIns="0" rIns="0" bIns="0" anchor="t" anchorCtr="0">
            <a:spAutoFit/>
          </a:bodyPr>
          <a:lstStyle/>
          <a:p>
            <a:pPr algn="ctr">
              <a:lnSpc>
                <a:spcPct val="110000"/>
              </a:lnSpc>
            </a:pPr>
            <a:r>
              <a:rPr lang="en-US" sz="11250" b="1">
                <a:solidFill>
                  <a:srgbClr val="06B6D4"/>
                </a:solidFill>
                <a:latin typeface="Rajdhani"/>
                <a:ea typeface="Rajdhani"/>
                <a:cs typeface="Rajdhani"/>
                <a:sym typeface="Rajdhani"/>
              </a:rPr>
              <a:t>THANK YOU</a:t>
            </a:r>
            <a:endParaRPr sz="2700"/>
          </a:p>
        </p:txBody>
      </p:sp>
      <p:sp>
        <p:nvSpPr>
          <p:cNvPr id="4" name="Google Shape;305;p32">
            <a:extLst>
              <a:ext uri="{FF2B5EF4-FFF2-40B4-BE49-F238E27FC236}">
                <a16:creationId xmlns:a16="http://schemas.microsoft.com/office/drawing/2014/main" id="{AD6CA487-F41D-FABD-862C-9B7D0FA1DA2A}"/>
              </a:ext>
            </a:extLst>
          </p:cNvPr>
          <p:cNvSpPr txBox="1"/>
          <p:nvPr/>
        </p:nvSpPr>
        <p:spPr>
          <a:xfrm>
            <a:off x="5727810" y="7083009"/>
            <a:ext cx="7229475" cy="1329595"/>
          </a:xfrm>
          <a:prstGeom prst="rect">
            <a:avLst/>
          </a:prstGeom>
          <a:noFill/>
          <a:ln>
            <a:noFill/>
          </a:ln>
        </p:spPr>
        <p:txBody>
          <a:bodyPr spcFirstLastPara="1" wrap="square" lIns="0" tIns="0" rIns="0" bIns="0" anchor="t" anchorCtr="0">
            <a:spAutoFit/>
          </a:bodyPr>
          <a:lstStyle/>
          <a:p>
            <a:pPr algn="ctr">
              <a:lnSpc>
                <a:spcPct val="159944"/>
              </a:lnSpc>
            </a:pPr>
            <a:r>
              <a:rPr lang="en-US" sz="2700" dirty="0">
                <a:solidFill>
                  <a:srgbClr val="94A3B8"/>
                </a:solidFill>
                <a:latin typeface="Inter Light"/>
                <a:ea typeface="Inter Light"/>
                <a:cs typeface="Inter Light"/>
                <a:sym typeface="Inter Light"/>
              </a:rPr>
              <a:t>I am happy to answer any questions</a:t>
            </a:r>
          </a:p>
          <a:p>
            <a:pPr algn="ctr">
              <a:lnSpc>
                <a:spcPct val="159944"/>
              </a:lnSpc>
            </a:pPr>
            <a:r>
              <a:rPr lang="en-US" sz="2700" dirty="0">
                <a:solidFill>
                  <a:srgbClr val="94A3B8"/>
                </a:solidFill>
                <a:latin typeface="Inter Light"/>
                <a:ea typeface="Inter Light"/>
                <a:cs typeface="Inter Light"/>
                <a:sym typeface="Inter Light"/>
              </a:rPr>
              <a:t>J0o0.</a:t>
            </a:r>
            <a:endParaRPr sz="2700" dirty="0"/>
          </a:p>
        </p:txBody>
      </p:sp>
      <p:sp>
        <p:nvSpPr>
          <p:cNvPr id="5" name="Google Shape;306;p32">
            <a:extLst>
              <a:ext uri="{FF2B5EF4-FFF2-40B4-BE49-F238E27FC236}">
                <a16:creationId xmlns:a16="http://schemas.microsoft.com/office/drawing/2014/main" id="{24F646AA-8593-10D6-622B-367F8BDA962A}"/>
              </a:ext>
            </a:extLst>
          </p:cNvPr>
          <p:cNvSpPr txBox="1"/>
          <p:nvPr/>
        </p:nvSpPr>
        <p:spPr>
          <a:xfrm>
            <a:off x="6053138" y="6086480"/>
            <a:ext cx="6705450" cy="415498"/>
          </a:xfrm>
          <a:prstGeom prst="rect">
            <a:avLst/>
          </a:prstGeom>
          <a:noFill/>
          <a:ln>
            <a:noFill/>
          </a:ln>
        </p:spPr>
        <p:txBody>
          <a:bodyPr spcFirstLastPara="1" wrap="square" lIns="0" tIns="0" rIns="0" bIns="0" anchor="t" anchorCtr="0">
            <a:spAutoFit/>
          </a:bodyPr>
          <a:lstStyle/>
          <a:p>
            <a:pPr algn="ctr"/>
            <a:endParaRPr sz="2700"/>
          </a:p>
        </p:txBody>
      </p:sp>
      <p:sp>
        <p:nvSpPr>
          <p:cNvPr id="7" name="Google Shape;308;p32">
            <a:extLst>
              <a:ext uri="{FF2B5EF4-FFF2-40B4-BE49-F238E27FC236}">
                <a16:creationId xmlns:a16="http://schemas.microsoft.com/office/drawing/2014/main" id="{B4C48658-1E7B-2B4F-D022-8473EA14EBFB}"/>
              </a:ext>
            </a:extLst>
          </p:cNvPr>
          <p:cNvSpPr txBox="1"/>
          <p:nvPr/>
        </p:nvSpPr>
        <p:spPr>
          <a:xfrm>
            <a:off x="14125575" y="7922401"/>
            <a:ext cx="4198050" cy="1015618"/>
          </a:xfrm>
          <a:prstGeom prst="rect">
            <a:avLst/>
          </a:prstGeom>
          <a:noFill/>
          <a:ln>
            <a:noFill/>
          </a:ln>
        </p:spPr>
        <p:txBody>
          <a:bodyPr spcFirstLastPara="1" wrap="square" lIns="137138" tIns="137138" rIns="137138" bIns="137138" anchor="t" anchorCtr="0">
            <a:spAutoFit/>
          </a:bodyPr>
          <a:lstStyle/>
          <a:p>
            <a:endParaRPr sz="4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85" name="Google Shape;85;p13" descr="image.png"/>
          <p:cNvPicPr preferRelativeResize="0"/>
          <p:nvPr/>
        </p:nvPicPr>
        <p:blipFill rotWithShape="1">
          <a:blip r:embed="rId4">
            <a:alphaModFix/>
          </a:blip>
          <a:srcRect/>
          <a:stretch/>
        </p:blipFill>
        <p:spPr>
          <a:xfrm>
            <a:off x="3157538" y="2809056"/>
            <a:ext cx="11972925" cy="4668663"/>
          </a:xfrm>
          <a:prstGeom prst="rect">
            <a:avLst/>
          </a:prstGeom>
          <a:noFill/>
          <a:ln>
            <a:noFill/>
          </a:ln>
        </p:spPr>
      </p:pic>
      <p:sp>
        <p:nvSpPr>
          <p:cNvPr id="86" name="Google Shape;86;p13"/>
          <p:cNvSpPr txBox="1"/>
          <p:nvPr/>
        </p:nvSpPr>
        <p:spPr>
          <a:xfrm>
            <a:off x="3352800" y="2712209"/>
            <a:ext cx="11341418" cy="4113434"/>
          </a:xfrm>
          <a:prstGeom prst="rect">
            <a:avLst/>
          </a:prstGeom>
          <a:noFill/>
          <a:ln>
            <a:noFill/>
          </a:ln>
        </p:spPr>
        <p:txBody>
          <a:bodyPr spcFirstLastPara="1" wrap="square" lIns="0" tIns="0" rIns="0" bIns="0" anchor="t" anchorCtr="0">
            <a:spAutoFit/>
          </a:bodyPr>
          <a:lstStyle/>
          <a:p>
            <a:pPr algn="ctr">
              <a:lnSpc>
                <a:spcPct val="110000"/>
              </a:lnSpc>
            </a:pPr>
            <a:r>
              <a:rPr lang="en-US" sz="8100" b="1" dirty="0">
                <a:solidFill>
                  <a:srgbClr val="FFFFFF"/>
                </a:solidFill>
                <a:latin typeface="Rajdhani"/>
                <a:ea typeface="Rajdhani"/>
                <a:cs typeface="Rajdhani"/>
                <a:sym typeface="Rajdhani"/>
              </a:rPr>
              <a:t>IMPACT OF </a:t>
            </a:r>
            <a:r>
              <a:rPr lang="en-US" sz="8100" b="1" dirty="0">
                <a:solidFill>
                  <a:srgbClr val="06B6D4"/>
                </a:solidFill>
                <a:latin typeface="Rajdhani"/>
                <a:ea typeface="Rajdhani"/>
                <a:cs typeface="Rajdhani"/>
                <a:sym typeface="Rajdhani"/>
              </a:rPr>
              <a:t>SOCIAL MEDIA</a:t>
            </a:r>
            <a:br>
              <a:rPr lang="en-US" sz="2700" dirty="0">
                <a:solidFill>
                  <a:schemeClr val="dk1"/>
                </a:solidFill>
                <a:latin typeface="Calibri"/>
                <a:ea typeface="Calibri"/>
                <a:cs typeface="Calibri"/>
                <a:sym typeface="Calibri"/>
              </a:rPr>
            </a:br>
            <a:r>
              <a:rPr lang="en-US" sz="8100" b="1" dirty="0">
                <a:solidFill>
                  <a:srgbClr val="FFFFFF"/>
                </a:solidFill>
                <a:latin typeface="Rajdhani"/>
                <a:ea typeface="Rajdhani"/>
                <a:cs typeface="Rajdhani"/>
                <a:sym typeface="Rajdhani"/>
              </a:rPr>
              <a:t> ON MENTAL HEALTH</a:t>
            </a:r>
            <a:endParaRPr sz="2700" dirty="0"/>
          </a:p>
        </p:txBody>
      </p:sp>
      <p:sp>
        <p:nvSpPr>
          <p:cNvPr id="87" name="Google Shape;87;p13"/>
          <p:cNvSpPr txBox="1"/>
          <p:nvPr/>
        </p:nvSpPr>
        <p:spPr>
          <a:xfrm>
            <a:off x="3677034" y="6486884"/>
            <a:ext cx="10801350" cy="664797"/>
          </a:xfrm>
          <a:prstGeom prst="rect">
            <a:avLst/>
          </a:prstGeom>
          <a:noFill/>
          <a:ln>
            <a:noFill/>
          </a:ln>
        </p:spPr>
        <p:txBody>
          <a:bodyPr spcFirstLastPara="1" wrap="square" lIns="0" tIns="0" rIns="0" bIns="0" anchor="t" anchorCtr="0">
            <a:spAutoFit/>
          </a:bodyPr>
          <a:lstStyle/>
          <a:p>
            <a:pPr algn="ctr">
              <a:lnSpc>
                <a:spcPct val="159944"/>
              </a:lnSpc>
            </a:pPr>
            <a:r>
              <a:rPr lang="en-US" sz="2700" dirty="0">
                <a:solidFill>
                  <a:srgbClr val="94A3B8"/>
                </a:solidFill>
                <a:latin typeface="Inter Light"/>
                <a:ea typeface="Inter Light"/>
                <a:cs typeface="Inter Light"/>
                <a:sym typeface="Inter Light"/>
              </a:rPr>
              <a:t>A Data Analysis Project Using SQL</a:t>
            </a:r>
            <a:endParaRPr sz="2700" dirty="0"/>
          </a:p>
        </p:txBody>
      </p:sp>
    </p:spTree>
    <p:extLst>
      <p:ext uri="{BB962C8B-B14F-4D97-AF65-F5344CB8AC3E}">
        <p14:creationId xmlns:p14="http://schemas.microsoft.com/office/powerpoint/2010/main" val="10192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edge">
                                      <p:cBhvr>
                                        <p:cTn id="7"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91"/>
        <p:cNvGrpSpPr/>
        <p:nvPr/>
      </p:nvGrpSpPr>
      <p:grpSpPr>
        <a:xfrm>
          <a:off x="0" y="0"/>
          <a:ext cx="0" cy="0"/>
          <a:chOff x="0" y="0"/>
          <a:chExt cx="0" cy="0"/>
        </a:xfrm>
      </p:grpSpPr>
      <p:pic>
        <p:nvPicPr>
          <p:cNvPr id="92" name="Google Shape;92;p14"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93" name="Google Shape;93;p14" descr="image.png"/>
          <p:cNvPicPr preferRelativeResize="0"/>
          <p:nvPr/>
        </p:nvPicPr>
        <p:blipFill rotWithShape="1">
          <a:blip r:embed="rId4">
            <a:alphaModFix/>
          </a:blip>
          <a:srcRect/>
          <a:stretch/>
        </p:blipFill>
        <p:spPr>
          <a:xfrm>
            <a:off x="9572625" y="3071813"/>
            <a:ext cx="7858125" cy="5715000"/>
          </a:xfrm>
          <a:prstGeom prst="rect">
            <a:avLst/>
          </a:prstGeom>
          <a:noFill/>
          <a:ln>
            <a:noFill/>
          </a:ln>
        </p:spPr>
      </p:pic>
      <p:sp>
        <p:nvSpPr>
          <p:cNvPr id="94" name="Google Shape;94;p14"/>
          <p:cNvSpPr txBox="1"/>
          <p:nvPr/>
        </p:nvSpPr>
        <p:spPr>
          <a:xfrm>
            <a:off x="857251" y="3894906"/>
            <a:ext cx="8251031" cy="484748"/>
          </a:xfrm>
          <a:prstGeom prst="rect">
            <a:avLst/>
          </a:prstGeom>
          <a:noFill/>
          <a:ln>
            <a:noFill/>
          </a:ln>
        </p:spPr>
        <p:txBody>
          <a:bodyPr spcFirstLastPara="1" wrap="square" lIns="0" tIns="0" rIns="0" bIns="0" anchor="t" anchorCtr="0">
            <a:spAutoFit/>
          </a:bodyPr>
          <a:lstStyle/>
          <a:p>
            <a:r>
              <a:rPr lang="en-US" sz="3150">
                <a:solidFill>
                  <a:srgbClr val="3B82F6"/>
                </a:solidFill>
                <a:latin typeface="Rajdhani SemiBold"/>
                <a:ea typeface="Rajdhani SemiBold"/>
                <a:cs typeface="Rajdhani SemiBold"/>
                <a:sym typeface="Rajdhani SemiBold"/>
              </a:rPr>
              <a:t>DATA STRUCTURE</a:t>
            </a:r>
            <a:endParaRPr sz="2700"/>
          </a:p>
        </p:txBody>
      </p:sp>
      <p:sp>
        <p:nvSpPr>
          <p:cNvPr id="95" name="Google Shape;95;p14"/>
          <p:cNvSpPr txBox="1"/>
          <p:nvPr/>
        </p:nvSpPr>
        <p:spPr>
          <a:xfrm>
            <a:off x="857250" y="4666431"/>
            <a:ext cx="7858125" cy="997196"/>
          </a:xfrm>
          <a:prstGeom prst="rect">
            <a:avLst/>
          </a:prstGeom>
          <a:noFill/>
          <a:ln>
            <a:noFill/>
          </a:ln>
        </p:spPr>
        <p:txBody>
          <a:bodyPr spcFirstLastPara="1" wrap="square" lIns="0" tIns="0" rIns="0" bIns="0" anchor="t" anchorCtr="0">
            <a:spAutoFit/>
          </a:bodyPr>
          <a:lstStyle/>
          <a:p>
            <a:pPr>
              <a:lnSpc>
                <a:spcPct val="160000"/>
              </a:lnSpc>
            </a:pPr>
            <a:r>
              <a:rPr lang="en-US" sz="2025">
                <a:solidFill>
                  <a:srgbClr val="CBD5E1"/>
                </a:solidFill>
                <a:latin typeface="Inter"/>
                <a:ea typeface="Inter"/>
                <a:cs typeface="Inter"/>
                <a:sym typeface="Inter"/>
              </a:rPr>
              <a:t>The analysis is built upon two primary relational tables containing approximately 5,000 user records:</a:t>
            </a:r>
            <a:endParaRPr sz="2700"/>
          </a:p>
        </p:txBody>
      </p:sp>
      <p:sp>
        <p:nvSpPr>
          <p:cNvPr id="96" name="Google Shape;96;p14"/>
          <p:cNvSpPr txBox="1"/>
          <p:nvPr/>
        </p:nvSpPr>
        <p:spPr>
          <a:xfrm>
            <a:off x="1285875" y="5746476"/>
            <a:ext cx="7429500" cy="997196"/>
          </a:xfrm>
          <a:prstGeom prst="rect">
            <a:avLst/>
          </a:prstGeom>
          <a:noFill/>
          <a:ln>
            <a:noFill/>
          </a:ln>
        </p:spPr>
        <p:txBody>
          <a:bodyPr spcFirstLastPara="1" wrap="square" lIns="0" tIns="0" rIns="0" bIns="0" anchor="t" anchorCtr="0">
            <a:spAutoFit/>
          </a:bodyPr>
          <a:lstStyle/>
          <a:p>
            <a:pPr>
              <a:lnSpc>
                <a:spcPct val="160000"/>
              </a:lnSpc>
            </a:pPr>
            <a:r>
              <a:rPr lang="en-US" sz="2025" b="1">
                <a:solidFill>
                  <a:srgbClr val="CBD5E1"/>
                </a:solidFill>
                <a:latin typeface="Inter"/>
                <a:ea typeface="Inter"/>
                <a:cs typeface="Inter"/>
                <a:sym typeface="Inter"/>
              </a:rPr>
              <a:t>Mental Health Table:</a:t>
            </a:r>
            <a:r>
              <a:rPr lang="en-US" sz="2025">
                <a:solidFill>
                  <a:srgbClr val="CBD5E1"/>
                </a:solidFill>
                <a:latin typeface="Inter"/>
                <a:ea typeface="Inter"/>
                <a:cs typeface="Inter"/>
                <a:sym typeface="Inter"/>
              </a:rPr>
              <a:t> Contains quantitative metrics for Anxiety, Stress, Sleep Hours, and Mood scores.</a:t>
            </a:r>
            <a:endParaRPr sz="2700"/>
          </a:p>
        </p:txBody>
      </p:sp>
      <p:sp>
        <p:nvSpPr>
          <p:cNvPr id="97" name="Google Shape;97;p14"/>
          <p:cNvSpPr txBox="1"/>
          <p:nvPr/>
        </p:nvSpPr>
        <p:spPr>
          <a:xfrm>
            <a:off x="1285875" y="6855098"/>
            <a:ext cx="7429500" cy="997196"/>
          </a:xfrm>
          <a:prstGeom prst="rect">
            <a:avLst/>
          </a:prstGeom>
          <a:noFill/>
          <a:ln>
            <a:noFill/>
          </a:ln>
        </p:spPr>
        <p:txBody>
          <a:bodyPr spcFirstLastPara="1" wrap="square" lIns="0" tIns="0" rIns="0" bIns="0" anchor="t" anchorCtr="0">
            <a:spAutoFit/>
          </a:bodyPr>
          <a:lstStyle/>
          <a:p>
            <a:pPr>
              <a:lnSpc>
                <a:spcPct val="160000"/>
              </a:lnSpc>
            </a:pPr>
            <a:r>
              <a:rPr lang="en-US" sz="2025" b="1">
                <a:solidFill>
                  <a:srgbClr val="CBD5E1"/>
                </a:solidFill>
                <a:latin typeface="Inter"/>
                <a:ea typeface="Inter"/>
                <a:cs typeface="Inter"/>
                <a:sym typeface="Inter"/>
              </a:rPr>
              <a:t>Records_info Table:</a:t>
            </a:r>
            <a:r>
              <a:rPr lang="en-US" sz="2025">
                <a:solidFill>
                  <a:srgbClr val="CBD5E1"/>
                </a:solidFill>
                <a:latin typeface="Inter"/>
                <a:ea typeface="Inter"/>
                <a:cs typeface="Inter"/>
                <a:sym typeface="Inter"/>
              </a:rPr>
              <a:t> Stores RecordID, Age Group, Geographic Region, and primary Social Media Platform.</a:t>
            </a:r>
            <a:endParaRPr sz="2700"/>
          </a:p>
        </p:txBody>
      </p:sp>
      <p:sp>
        <p:nvSpPr>
          <p:cNvPr id="98" name="Google Shape;98;p14"/>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DATASET OVERVIEW</a:t>
            </a:r>
            <a:endParaRPr sz="2700"/>
          </a:p>
        </p:txBody>
      </p:sp>
      <p:sp>
        <p:nvSpPr>
          <p:cNvPr id="99" name="Google Shape;99;p14"/>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100" name="Google Shape;100;p14" descr="image.png"/>
          <p:cNvPicPr preferRelativeResize="0"/>
          <p:nvPr/>
        </p:nvPicPr>
        <p:blipFill rotWithShape="1">
          <a:blip r:embed="rId5">
            <a:alphaModFix/>
          </a:blip>
          <a:srcRect/>
          <a:stretch/>
        </p:blipFill>
        <p:spPr>
          <a:xfrm>
            <a:off x="857251" y="5775052"/>
            <a:ext cx="157163" cy="271463"/>
          </a:xfrm>
          <a:prstGeom prst="rect">
            <a:avLst/>
          </a:prstGeom>
          <a:noFill/>
          <a:ln>
            <a:noFill/>
          </a:ln>
        </p:spPr>
      </p:pic>
      <p:pic>
        <p:nvPicPr>
          <p:cNvPr id="101" name="Google Shape;101;p14" descr="image.png"/>
          <p:cNvPicPr preferRelativeResize="0"/>
          <p:nvPr/>
        </p:nvPicPr>
        <p:blipFill rotWithShape="1">
          <a:blip r:embed="rId5">
            <a:alphaModFix/>
          </a:blip>
          <a:srcRect/>
          <a:stretch/>
        </p:blipFill>
        <p:spPr>
          <a:xfrm>
            <a:off x="857251" y="6883673"/>
            <a:ext cx="157163" cy="271463"/>
          </a:xfrm>
          <a:prstGeom prst="rect">
            <a:avLst/>
          </a:prstGeom>
          <a:noFill/>
          <a:ln>
            <a:noFill/>
          </a:ln>
        </p:spPr>
      </p:pic>
      <p:pic>
        <p:nvPicPr>
          <p:cNvPr id="102" name="Google Shape;102;p14" title="Screenshot 2025-12-14 191132.png"/>
          <p:cNvPicPr preferRelativeResize="0"/>
          <p:nvPr/>
        </p:nvPicPr>
        <p:blipFill>
          <a:blip r:embed="rId6">
            <a:alphaModFix/>
          </a:blip>
          <a:stretch>
            <a:fillRect/>
          </a:stretch>
        </p:blipFill>
        <p:spPr>
          <a:xfrm>
            <a:off x="8715375" y="3013463"/>
            <a:ext cx="8894100" cy="5715002"/>
          </a:xfrm>
          <a:prstGeom prst="rect">
            <a:avLst/>
          </a:prstGeom>
          <a:noFill/>
          <a:ln>
            <a:noFill/>
          </a:ln>
        </p:spPr>
      </p:pic>
    </p:spTree>
    <p:extLst>
      <p:ext uri="{BB962C8B-B14F-4D97-AF65-F5344CB8AC3E}">
        <p14:creationId xmlns:p14="http://schemas.microsoft.com/office/powerpoint/2010/main" val="206504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06"/>
        <p:cNvGrpSpPr/>
        <p:nvPr/>
      </p:nvGrpSpPr>
      <p:grpSpPr>
        <a:xfrm>
          <a:off x="0" y="0"/>
          <a:ext cx="0" cy="0"/>
          <a:chOff x="0" y="0"/>
          <a:chExt cx="0" cy="0"/>
        </a:xfrm>
      </p:grpSpPr>
      <p:pic>
        <p:nvPicPr>
          <p:cNvPr id="107" name="Google Shape;107;p15" descr="image.png"/>
          <p:cNvPicPr preferRelativeResize="0"/>
          <p:nvPr/>
        </p:nvPicPr>
        <p:blipFill rotWithShape="1">
          <a:blip r:embed="rId3">
            <a:alphaModFix/>
          </a:blip>
          <a:srcRect/>
          <a:stretch/>
        </p:blipFill>
        <p:spPr>
          <a:xfrm>
            <a:off x="35720" y="0"/>
            <a:ext cx="18288000" cy="10287000"/>
          </a:xfrm>
          <a:prstGeom prst="rect">
            <a:avLst/>
          </a:prstGeom>
          <a:noFill/>
          <a:ln>
            <a:noFill/>
          </a:ln>
        </p:spPr>
      </p:pic>
      <p:pic>
        <p:nvPicPr>
          <p:cNvPr id="108" name="Google Shape;108;p15" descr="image.png"/>
          <p:cNvPicPr preferRelativeResize="0"/>
          <p:nvPr/>
        </p:nvPicPr>
        <p:blipFill rotWithShape="1">
          <a:blip r:embed="rId4">
            <a:alphaModFix/>
          </a:blip>
          <a:srcRect/>
          <a:stretch/>
        </p:blipFill>
        <p:spPr>
          <a:xfrm>
            <a:off x="857250" y="2674664"/>
            <a:ext cx="16573500" cy="5000625"/>
          </a:xfrm>
          <a:prstGeom prst="rect">
            <a:avLst/>
          </a:prstGeom>
          <a:noFill/>
          <a:ln>
            <a:noFill/>
          </a:ln>
        </p:spPr>
      </p:pic>
      <p:sp>
        <p:nvSpPr>
          <p:cNvPr id="109" name="Google Shape;109;p15"/>
          <p:cNvSpPr txBox="1"/>
          <p:nvPr/>
        </p:nvSpPr>
        <p:spPr>
          <a:xfrm>
            <a:off x="857250" y="8103914"/>
            <a:ext cx="11430000" cy="997196"/>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The dataset is perfectly balanced, ensuring that the insights derived regarding mental health are not skewed by gender-specific biases.</a:t>
            </a:r>
            <a:endParaRPr sz="2700"/>
          </a:p>
        </p:txBody>
      </p:sp>
      <p:sp>
        <p:nvSpPr>
          <p:cNvPr id="110" name="Google Shape;110;p15"/>
          <p:cNvSpPr txBox="1"/>
          <p:nvPr/>
        </p:nvSpPr>
        <p:spPr>
          <a:xfrm>
            <a:off x="10701338" y="4589189"/>
            <a:ext cx="157163" cy="415498"/>
          </a:xfrm>
          <a:prstGeom prst="rect">
            <a:avLst/>
          </a:prstGeom>
          <a:noFill/>
          <a:ln>
            <a:noFill/>
          </a:ln>
        </p:spPr>
        <p:txBody>
          <a:bodyPr spcFirstLastPara="1" wrap="square" lIns="0" tIns="0" rIns="0" bIns="0" anchor="t" anchorCtr="0">
            <a:spAutoFit/>
          </a:bodyPr>
          <a:lstStyle/>
          <a:p>
            <a:endParaRPr sz="2700" dirty="0"/>
          </a:p>
        </p:txBody>
      </p:sp>
      <p:sp>
        <p:nvSpPr>
          <p:cNvPr id="111" name="Google Shape;111;p15"/>
          <p:cNvSpPr txBox="1"/>
          <p:nvPr/>
        </p:nvSpPr>
        <p:spPr>
          <a:xfrm>
            <a:off x="11099349" y="4389278"/>
            <a:ext cx="3286350" cy="553998"/>
          </a:xfrm>
          <a:prstGeom prst="rect">
            <a:avLst/>
          </a:prstGeom>
          <a:noFill/>
          <a:ln>
            <a:noFill/>
          </a:ln>
        </p:spPr>
        <p:txBody>
          <a:bodyPr spcFirstLastPara="1" wrap="square" lIns="157163" tIns="0" rIns="0" bIns="0" anchor="ctr" anchorCtr="0">
            <a:spAutoFit/>
          </a:bodyPr>
          <a:lstStyle/>
          <a:p>
            <a:pPr>
              <a:lnSpc>
                <a:spcPct val="160000"/>
              </a:lnSpc>
            </a:pPr>
            <a:r>
              <a:rPr lang="en-US" sz="2250" b="1" dirty="0">
                <a:solidFill>
                  <a:srgbClr val="CBD5E1"/>
                </a:solidFill>
                <a:latin typeface="Inter"/>
                <a:ea typeface="Inter"/>
                <a:cs typeface="Inter"/>
                <a:sym typeface="Inter"/>
              </a:rPr>
              <a:t>Female Users (51%)</a:t>
            </a:r>
            <a:endParaRPr sz="2700" dirty="0"/>
          </a:p>
        </p:txBody>
      </p:sp>
      <p:sp>
        <p:nvSpPr>
          <p:cNvPr id="112" name="Google Shape;112;p15"/>
          <p:cNvSpPr txBox="1"/>
          <p:nvPr/>
        </p:nvSpPr>
        <p:spPr>
          <a:xfrm>
            <a:off x="10701338" y="5260701"/>
            <a:ext cx="157163" cy="415498"/>
          </a:xfrm>
          <a:prstGeom prst="rect">
            <a:avLst/>
          </a:prstGeom>
          <a:noFill/>
          <a:ln>
            <a:noFill/>
          </a:ln>
        </p:spPr>
        <p:txBody>
          <a:bodyPr spcFirstLastPara="1" wrap="square" lIns="0" tIns="0" rIns="0" bIns="0" anchor="t" anchorCtr="0">
            <a:spAutoFit/>
          </a:bodyPr>
          <a:lstStyle/>
          <a:p>
            <a:endParaRPr sz="2700" dirty="0"/>
          </a:p>
        </p:txBody>
      </p:sp>
      <p:sp>
        <p:nvSpPr>
          <p:cNvPr id="113" name="Google Shape;113;p15"/>
          <p:cNvSpPr txBox="1"/>
          <p:nvPr/>
        </p:nvSpPr>
        <p:spPr>
          <a:xfrm>
            <a:off x="11112050" y="5104797"/>
            <a:ext cx="3286350" cy="553998"/>
          </a:xfrm>
          <a:prstGeom prst="rect">
            <a:avLst/>
          </a:prstGeom>
          <a:noFill/>
          <a:ln>
            <a:noFill/>
          </a:ln>
        </p:spPr>
        <p:txBody>
          <a:bodyPr spcFirstLastPara="1" wrap="square" lIns="157163" tIns="0" rIns="0" bIns="0" anchor="ctr" anchorCtr="0">
            <a:spAutoFit/>
          </a:bodyPr>
          <a:lstStyle/>
          <a:p>
            <a:pPr>
              <a:lnSpc>
                <a:spcPct val="160000"/>
              </a:lnSpc>
            </a:pPr>
            <a:r>
              <a:rPr lang="en-US" sz="2250" b="1" dirty="0">
                <a:solidFill>
                  <a:srgbClr val="CBD5E1"/>
                </a:solidFill>
                <a:latin typeface="Inter"/>
                <a:ea typeface="Inter"/>
                <a:cs typeface="Inter"/>
                <a:sym typeface="Inter"/>
              </a:rPr>
              <a:t>Male Users (49%)</a:t>
            </a:r>
            <a:endParaRPr sz="2700" dirty="0"/>
          </a:p>
        </p:txBody>
      </p:sp>
      <p:sp>
        <p:nvSpPr>
          <p:cNvPr id="114" name="Google Shape;114;p15"/>
          <p:cNvSpPr/>
          <p:nvPr/>
        </p:nvSpPr>
        <p:spPr>
          <a:xfrm>
            <a:off x="10858500" y="4589189"/>
            <a:ext cx="285750" cy="285750"/>
          </a:xfrm>
          <a:prstGeom prst="roundRect">
            <a:avLst>
              <a:gd name="adj" fmla="val 20000"/>
            </a:avLst>
          </a:prstGeom>
          <a:solidFill>
            <a:srgbClr val="06B6D4"/>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115" name="Google Shape;115;p15"/>
          <p:cNvSpPr/>
          <p:nvPr/>
        </p:nvSpPr>
        <p:spPr>
          <a:xfrm>
            <a:off x="10858500" y="5260701"/>
            <a:ext cx="285750" cy="285750"/>
          </a:xfrm>
          <a:prstGeom prst="roundRect">
            <a:avLst>
              <a:gd name="adj" fmla="val 20000"/>
            </a:avLst>
          </a:prstGeom>
          <a:solidFill>
            <a:srgbClr val="3B82F6"/>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116" name="Google Shape;116;p15"/>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GENDER DISTRIBUTION</a:t>
            </a:r>
            <a:endParaRPr sz="2700"/>
          </a:p>
        </p:txBody>
      </p:sp>
      <p:sp>
        <p:nvSpPr>
          <p:cNvPr id="117" name="Google Shape;117;p15"/>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835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8"/>
                                        </p:tgtEl>
                                      </p:cBhvr>
                                    </p:animEffect>
                                    <p:animScale>
                                      <p:cBhvr>
                                        <p:cTn id="7" dur="250" autoRev="1" fill="hold"/>
                                        <p:tgtEl>
                                          <p:spTgt spid="10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21"/>
        <p:cNvGrpSpPr/>
        <p:nvPr/>
      </p:nvGrpSpPr>
      <p:grpSpPr>
        <a:xfrm>
          <a:off x="0" y="0"/>
          <a:ext cx="0" cy="0"/>
          <a:chOff x="0" y="0"/>
          <a:chExt cx="0" cy="0"/>
        </a:xfrm>
      </p:grpSpPr>
      <p:pic>
        <p:nvPicPr>
          <p:cNvPr id="122" name="Google Shape;122;p16"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123" name="Google Shape;123;p16"/>
          <p:cNvSpPr txBox="1"/>
          <p:nvPr/>
        </p:nvSpPr>
        <p:spPr>
          <a:xfrm>
            <a:off x="857250" y="6803752"/>
            <a:ext cx="16573500" cy="664797"/>
          </a:xfrm>
          <a:prstGeom prst="rect">
            <a:avLst/>
          </a:prstGeom>
          <a:noFill/>
          <a:ln>
            <a:noFill/>
          </a:ln>
        </p:spPr>
        <p:txBody>
          <a:bodyPr spcFirstLastPara="1" wrap="square" lIns="0" tIns="0" rIns="0" bIns="0" anchor="t" anchorCtr="0">
            <a:spAutoFit/>
          </a:bodyPr>
          <a:lstStyle/>
          <a:p>
            <a:pPr algn="ctr">
              <a:lnSpc>
                <a:spcPct val="160000"/>
              </a:lnSpc>
            </a:pPr>
            <a:endParaRPr sz="2700"/>
          </a:p>
        </p:txBody>
      </p:sp>
      <p:sp>
        <p:nvSpPr>
          <p:cNvPr id="124" name="Google Shape;124;p16"/>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AVERAGE SLEEP BY MENTAL STATE</a:t>
            </a:r>
            <a:endParaRPr sz="2700"/>
          </a:p>
        </p:txBody>
      </p:sp>
      <p:sp>
        <p:nvSpPr>
          <p:cNvPr id="125" name="Google Shape;125;p16"/>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126" name="Google Shape;126;p16" title="sleep.png"/>
          <p:cNvPicPr preferRelativeResize="0"/>
          <p:nvPr/>
        </p:nvPicPr>
        <p:blipFill>
          <a:blip r:embed="rId4">
            <a:alphaModFix/>
          </a:blip>
          <a:stretch>
            <a:fillRect/>
          </a:stretch>
        </p:blipFill>
        <p:spPr>
          <a:xfrm>
            <a:off x="1124663" y="2943226"/>
            <a:ext cx="15929849" cy="5525663"/>
          </a:xfrm>
          <a:prstGeom prst="rect">
            <a:avLst/>
          </a:prstGeom>
          <a:noFill/>
          <a:ln>
            <a:noFill/>
          </a:ln>
        </p:spPr>
      </p:pic>
    </p:spTree>
    <p:extLst>
      <p:ext uri="{BB962C8B-B14F-4D97-AF65-F5344CB8AC3E}">
        <p14:creationId xmlns:p14="http://schemas.microsoft.com/office/powerpoint/2010/main" val="144640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DE2"/>
        </a:solidFill>
        <a:effectLst/>
      </p:bgPr>
    </p:bg>
    <p:spTree>
      <p:nvGrpSpPr>
        <p:cNvPr id="1" name=""/>
        <p:cNvGrpSpPr/>
        <p:nvPr/>
      </p:nvGrpSpPr>
      <p:grpSpPr>
        <a:xfrm>
          <a:off x="0" y="0"/>
          <a:ext cx="0" cy="0"/>
          <a:chOff x="0" y="0"/>
          <a:chExt cx="0" cy="0"/>
        </a:xfrm>
      </p:grpSpPr>
      <p:grpSp>
        <p:nvGrpSpPr>
          <p:cNvPr id="2" name="Group 2"/>
          <p:cNvGrpSpPr/>
          <p:nvPr/>
        </p:nvGrpSpPr>
        <p:grpSpPr>
          <a:xfrm>
            <a:off x="-1614662" y="-235831"/>
            <a:ext cx="21517324" cy="10758662"/>
            <a:chOff x="0" y="0"/>
            <a:chExt cx="28689765" cy="14344882"/>
          </a:xfrm>
        </p:grpSpPr>
        <p:sp>
          <p:nvSpPr>
            <p:cNvPr id="3" name="Freeform 3"/>
            <p:cNvSpPr/>
            <p:nvPr/>
          </p:nvSpPr>
          <p:spPr>
            <a:xfrm>
              <a:off x="0"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7172441"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172441"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344882" y="0"/>
              <a:ext cx="7172441" cy="7172441"/>
            </a:xfrm>
            <a:custGeom>
              <a:avLst/>
              <a:gdLst/>
              <a:ahLst/>
              <a:cxnLst/>
              <a:rect l="l" t="t" r="r" b="b"/>
              <a:pathLst>
                <a:path w="7172441" h="7172441">
                  <a:moveTo>
                    <a:pt x="0" y="0"/>
                  </a:moveTo>
                  <a:lnTo>
                    <a:pt x="7172442" y="0"/>
                  </a:lnTo>
                  <a:lnTo>
                    <a:pt x="7172442"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4344882" y="7172441"/>
              <a:ext cx="7172441" cy="7172441"/>
            </a:xfrm>
            <a:custGeom>
              <a:avLst/>
              <a:gdLst/>
              <a:ahLst/>
              <a:cxnLst/>
              <a:rect l="l" t="t" r="r" b="b"/>
              <a:pathLst>
                <a:path w="7172441" h="7172441">
                  <a:moveTo>
                    <a:pt x="0" y="0"/>
                  </a:moveTo>
                  <a:lnTo>
                    <a:pt x="7172442" y="0"/>
                  </a:lnTo>
                  <a:lnTo>
                    <a:pt x="7172442"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1517324" y="0"/>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1517324" y="7172441"/>
              <a:ext cx="7172441" cy="7172441"/>
            </a:xfrm>
            <a:custGeom>
              <a:avLst/>
              <a:gdLst/>
              <a:ahLst/>
              <a:cxnLst/>
              <a:rect l="l" t="t" r="r" b="b"/>
              <a:pathLst>
                <a:path w="7172441" h="7172441">
                  <a:moveTo>
                    <a:pt x="0" y="0"/>
                  </a:moveTo>
                  <a:lnTo>
                    <a:pt x="7172441" y="0"/>
                  </a:lnTo>
                  <a:lnTo>
                    <a:pt x="7172441" y="7172441"/>
                  </a:lnTo>
                  <a:lnTo>
                    <a:pt x="0" y="71724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1" name="TextBox 11"/>
          <p:cNvSpPr txBox="1"/>
          <p:nvPr/>
        </p:nvSpPr>
        <p:spPr>
          <a:xfrm>
            <a:off x="1839822" y="2701808"/>
            <a:ext cx="14398205" cy="6074009"/>
          </a:xfrm>
          <a:prstGeom prst="rect">
            <a:avLst/>
          </a:prstGeom>
        </p:spPr>
        <p:txBody>
          <a:bodyPr lIns="0" tIns="0" rIns="0" bIns="0" rtlCol="0" anchor="t">
            <a:spAutoFit/>
          </a:bodyPr>
          <a:lstStyle/>
          <a:p>
            <a:pPr algn="ctr">
              <a:lnSpc>
                <a:spcPts val="22387"/>
              </a:lnSpc>
            </a:pPr>
            <a:r>
              <a:rPr lang="en-US" sz="29074">
                <a:solidFill>
                  <a:srgbClr val="3A3E61"/>
                </a:solidFill>
                <a:latin typeface="Extenda 90 Exa"/>
                <a:ea typeface="Extenda 90 Exa"/>
                <a:cs typeface="Extenda 90 Exa"/>
                <a:sym typeface="Extenda 90 Exa"/>
              </a:rPr>
              <a:t>SOCIAL MEDIA</a:t>
            </a:r>
          </a:p>
        </p:txBody>
      </p:sp>
      <p:grpSp>
        <p:nvGrpSpPr>
          <p:cNvPr id="12" name="Group 12"/>
          <p:cNvGrpSpPr/>
          <p:nvPr/>
        </p:nvGrpSpPr>
        <p:grpSpPr>
          <a:xfrm rot="-352086">
            <a:off x="3856897" y="7213201"/>
            <a:ext cx="9489427" cy="1394406"/>
            <a:chOff x="0" y="0"/>
            <a:chExt cx="2765697" cy="406400"/>
          </a:xfrm>
        </p:grpSpPr>
        <p:sp>
          <p:nvSpPr>
            <p:cNvPr id="13" name="Freeform 13"/>
            <p:cNvSpPr/>
            <p:nvPr/>
          </p:nvSpPr>
          <p:spPr>
            <a:xfrm>
              <a:off x="0" y="0"/>
              <a:ext cx="2765697" cy="406400"/>
            </a:xfrm>
            <a:custGeom>
              <a:avLst/>
              <a:gdLst/>
              <a:ahLst/>
              <a:cxnLst/>
              <a:rect l="l" t="t" r="r" b="b"/>
              <a:pathLst>
                <a:path w="2765697" h="406400">
                  <a:moveTo>
                    <a:pt x="2562497" y="0"/>
                  </a:moveTo>
                  <a:cubicBezTo>
                    <a:pt x="2674721" y="0"/>
                    <a:pt x="2765697" y="90976"/>
                    <a:pt x="2765697" y="203200"/>
                  </a:cubicBezTo>
                  <a:cubicBezTo>
                    <a:pt x="2765697" y="315424"/>
                    <a:pt x="2674721" y="406400"/>
                    <a:pt x="2562497" y="406400"/>
                  </a:cubicBezTo>
                  <a:lnTo>
                    <a:pt x="203200" y="406400"/>
                  </a:lnTo>
                  <a:cubicBezTo>
                    <a:pt x="90976" y="406400"/>
                    <a:pt x="0" y="315424"/>
                    <a:pt x="0" y="203200"/>
                  </a:cubicBezTo>
                  <a:cubicBezTo>
                    <a:pt x="0" y="90976"/>
                    <a:pt x="90976" y="0"/>
                    <a:pt x="203200" y="0"/>
                  </a:cubicBezTo>
                  <a:close/>
                </a:path>
              </a:pathLst>
            </a:custGeom>
            <a:solidFill>
              <a:srgbClr val="AF4B51"/>
            </a:solidFill>
          </p:spPr>
          <p:txBody>
            <a:bodyPr/>
            <a:lstStyle/>
            <a:p>
              <a:endParaRPr lang="en-US" dirty="0"/>
            </a:p>
          </p:txBody>
        </p:sp>
        <p:sp>
          <p:nvSpPr>
            <p:cNvPr id="14" name="TextBox 14"/>
            <p:cNvSpPr txBox="1"/>
            <p:nvPr/>
          </p:nvSpPr>
          <p:spPr>
            <a:xfrm>
              <a:off x="0" y="-85725"/>
              <a:ext cx="2765697" cy="492125"/>
            </a:xfrm>
            <a:prstGeom prst="rect">
              <a:avLst/>
            </a:prstGeom>
          </p:spPr>
          <p:txBody>
            <a:bodyPr lIns="50800" tIns="50800" rIns="50800" bIns="50800" rtlCol="0" anchor="ctr"/>
            <a:lstStyle/>
            <a:p>
              <a:pPr algn="ctr">
                <a:lnSpc>
                  <a:spcPts val="6579"/>
                </a:lnSpc>
              </a:pPr>
              <a:r>
                <a:rPr lang="en-US" sz="4699" b="1" dirty="0">
                  <a:solidFill>
                    <a:srgbClr val="FFFFFF"/>
                  </a:solidFill>
                  <a:latin typeface="TT Fors Bold"/>
                  <a:ea typeface="TT Fors Bold"/>
                  <a:cs typeface="TT Fors Bold"/>
                  <a:sym typeface="TT Fors Bold"/>
                </a:rPr>
                <a:t>Python Project.PY</a:t>
              </a:r>
            </a:p>
          </p:txBody>
        </p:sp>
      </p:grpSp>
      <p:sp>
        <p:nvSpPr>
          <p:cNvPr id="15" name="Freeform 15"/>
          <p:cNvSpPr/>
          <p:nvPr/>
        </p:nvSpPr>
        <p:spPr>
          <a:xfrm>
            <a:off x="14399046" y="5176459"/>
            <a:ext cx="1838981" cy="1765422"/>
          </a:xfrm>
          <a:custGeom>
            <a:avLst/>
            <a:gdLst/>
            <a:ahLst/>
            <a:cxnLst/>
            <a:rect l="l" t="t" r="r" b="b"/>
            <a:pathLst>
              <a:path w="1838981" h="1765422">
                <a:moveTo>
                  <a:pt x="0" y="0"/>
                </a:moveTo>
                <a:lnTo>
                  <a:pt x="1838981" y="0"/>
                </a:lnTo>
                <a:lnTo>
                  <a:pt x="1838981" y="1765422"/>
                </a:lnTo>
                <a:lnTo>
                  <a:pt x="0" y="1765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944898" y="1827256"/>
            <a:ext cx="1322898" cy="1418312"/>
          </a:xfrm>
          <a:custGeom>
            <a:avLst/>
            <a:gdLst/>
            <a:ahLst/>
            <a:cxnLst/>
            <a:rect l="l" t="t" r="r" b="b"/>
            <a:pathLst>
              <a:path w="1322898" h="1418312">
                <a:moveTo>
                  <a:pt x="0" y="0"/>
                </a:moveTo>
                <a:lnTo>
                  <a:pt x="1322897" y="0"/>
                </a:lnTo>
                <a:lnTo>
                  <a:pt x="1322897" y="1418311"/>
                </a:lnTo>
                <a:lnTo>
                  <a:pt x="0" y="1418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11538792" y="9089047"/>
            <a:ext cx="5246352" cy="1099947"/>
          </a:xfrm>
          <a:prstGeom prst="rect">
            <a:avLst/>
          </a:prstGeom>
        </p:spPr>
        <p:txBody>
          <a:bodyPr lIns="0" tIns="0" rIns="0" bIns="0" rtlCol="0" anchor="t">
            <a:spAutoFit/>
          </a:bodyPr>
          <a:lstStyle/>
          <a:p>
            <a:pPr algn="ctr">
              <a:lnSpc>
                <a:spcPts val="4328"/>
              </a:lnSpc>
            </a:pPr>
            <a:r>
              <a:rPr lang="en-US" sz="3699" b="1">
                <a:solidFill>
                  <a:srgbClr val="3A3E61"/>
                </a:solidFill>
                <a:latin typeface="TT Fors Bold"/>
                <a:ea typeface="TT Fors Bold"/>
                <a:cs typeface="TT Fors Bold"/>
                <a:sym typeface="TT Fors Bold"/>
              </a:rPr>
              <a:t>Presented by</a:t>
            </a:r>
          </a:p>
          <a:p>
            <a:pPr algn="ctr">
              <a:lnSpc>
                <a:spcPts val="4328"/>
              </a:lnSpc>
            </a:pPr>
            <a:r>
              <a:rPr lang="en-US" sz="3699" b="1">
                <a:solidFill>
                  <a:srgbClr val="3A3E61"/>
                </a:solidFill>
                <a:latin typeface="TT Fors Bold"/>
                <a:ea typeface="TT Fors Bold"/>
                <a:cs typeface="TT Fors Bold"/>
                <a:sym typeface="TT Fors Bold"/>
              </a:rPr>
              <a:t> Youssef Ibrahim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30"/>
        <p:cNvGrpSpPr/>
        <p:nvPr/>
      </p:nvGrpSpPr>
      <p:grpSpPr>
        <a:xfrm>
          <a:off x="0" y="0"/>
          <a:ext cx="0" cy="0"/>
          <a:chOff x="0" y="0"/>
          <a:chExt cx="0" cy="0"/>
        </a:xfrm>
      </p:grpSpPr>
      <p:pic>
        <p:nvPicPr>
          <p:cNvPr id="131" name="Google Shape;131;p17"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132" name="Google Shape;132;p17" descr="image.png"/>
          <p:cNvPicPr preferRelativeResize="0"/>
          <p:nvPr/>
        </p:nvPicPr>
        <p:blipFill rotWithShape="1">
          <a:blip r:embed="rId4">
            <a:alphaModFix/>
          </a:blip>
          <a:srcRect/>
          <a:stretch/>
        </p:blipFill>
        <p:spPr>
          <a:xfrm>
            <a:off x="857250" y="2428875"/>
            <a:ext cx="16573500" cy="7000875"/>
          </a:xfrm>
          <a:prstGeom prst="rect">
            <a:avLst/>
          </a:prstGeom>
          <a:noFill/>
          <a:ln>
            <a:noFill/>
          </a:ln>
        </p:spPr>
      </p:pic>
      <p:sp>
        <p:nvSpPr>
          <p:cNvPr id="133" name="Google Shape;133;p17"/>
          <p:cNvSpPr txBox="1"/>
          <p:nvPr/>
        </p:nvSpPr>
        <p:spPr>
          <a:xfrm>
            <a:off x="857250" y="6803751"/>
            <a:ext cx="16573500" cy="498598"/>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There is a clear negative correlation between stress and sleep. Users classified as "Stressed" average 3 hours less sleep than "Healthy" users.</a:t>
            </a:r>
            <a:endParaRPr sz="2700"/>
          </a:p>
        </p:txBody>
      </p:sp>
      <p:sp>
        <p:nvSpPr>
          <p:cNvPr id="134" name="Google Shape;134;p17"/>
          <p:cNvSpPr txBox="1"/>
          <p:nvPr/>
        </p:nvSpPr>
        <p:spPr>
          <a:xfrm>
            <a:off x="857250" y="857250"/>
            <a:ext cx="17402400"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AVERAGE SLEEP BY MENTAL STATE</a:t>
            </a:r>
            <a:endParaRPr sz="2700"/>
          </a:p>
        </p:txBody>
      </p:sp>
      <p:sp>
        <p:nvSpPr>
          <p:cNvPr id="135" name="Google Shape;135;p17"/>
          <p:cNvSpPr/>
          <p:nvPr/>
        </p:nvSpPr>
        <p:spPr>
          <a:xfrm>
            <a:off x="857250" y="1843088"/>
            <a:ext cx="16573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559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39"/>
        <p:cNvGrpSpPr/>
        <p:nvPr/>
      </p:nvGrpSpPr>
      <p:grpSpPr>
        <a:xfrm>
          <a:off x="0" y="0"/>
          <a:ext cx="0" cy="0"/>
          <a:chOff x="0" y="0"/>
          <a:chExt cx="0" cy="0"/>
        </a:xfrm>
      </p:grpSpPr>
      <p:pic>
        <p:nvPicPr>
          <p:cNvPr id="140" name="Google Shape;140;p18" descr="image.png"/>
          <p:cNvPicPr preferRelativeResize="0"/>
          <p:nvPr/>
        </p:nvPicPr>
        <p:blipFill rotWithShape="1">
          <a:blip r:embed="rId3">
            <a:alphaModFix/>
          </a:blip>
          <a:srcRect/>
          <a:stretch/>
        </p:blipFill>
        <p:spPr>
          <a:xfrm>
            <a:off x="0" y="35720"/>
            <a:ext cx="18288000" cy="10287000"/>
          </a:xfrm>
          <a:prstGeom prst="rect">
            <a:avLst/>
          </a:prstGeom>
          <a:noFill/>
          <a:ln>
            <a:noFill/>
          </a:ln>
        </p:spPr>
      </p:pic>
      <p:sp>
        <p:nvSpPr>
          <p:cNvPr id="141" name="Google Shape;141;p18"/>
          <p:cNvSpPr txBox="1"/>
          <p:nvPr/>
        </p:nvSpPr>
        <p:spPr>
          <a:xfrm>
            <a:off x="857250" y="7239521"/>
            <a:ext cx="16573500" cy="664797"/>
          </a:xfrm>
          <a:prstGeom prst="rect">
            <a:avLst/>
          </a:prstGeom>
          <a:noFill/>
          <a:ln>
            <a:noFill/>
          </a:ln>
        </p:spPr>
        <p:txBody>
          <a:bodyPr spcFirstLastPara="1" wrap="square" lIns="0" tIns="0" rIns="0" bIns="0" anchor="t" anchorCtr="0">
            <a:spAutoFit/>
          </a:bodyPr>
          <a:lstStyle/>
          <a:p>
            <a:pPr algn="ctr">
              <a:lnSpc>
                <a:spcPct val="160000"/>
              </a:lnSpc>
            </a:pPr>
            <a:endParaRPr sz="2700"/>
          </a:p>
        </p:txBody>
      </p:sp>
      <p:sp>
        <p:nvSpPr>
          <p:cNvPr id="142" name="Google Shape;142;p18"/>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TOTAL USAGE TIME BY PLATFORM</a:t>
            </a:r>
            <a:endParaRPr sz="2700"/>
          </a:p>
        </p:txBody>
      </p:sp>
      <p:sp>
        <p:nvSpPr>
          <p:cNvPr id="143" name="Google Shape;143;p18"/>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144" name="Google Shape;144;p18" title="platform.png"/>
          <p:cNvPicPr preferRelativeResize="0"/>
          <p:nvPr/>
        </p:nvPicPr>
        <p:blipFill>
          <a:blip r:embed="rId4">
            <a:alphaModFix/>
          </a:blip>
          <a:stretch>
            <a:fillRect/>
          </a:stretch>
        </p:blipFill>
        <p:spPr>
          <a:xfrm>
            <a:off x="857250" y="2755426"/>
            <a:ext cx="16054389" cy="5924213"/>
          </a:xfrm>
          <a:prstGeom prst="rect">
            <a:avLst/>
          </a:prstGeom>
          <a:noFill/>
          <a:ln>
            <a:noFill/>
          </a:ln>
        </p:spPr>
      </p:pic>
    </p:spTree>
    <p:extLst>
      <p:ext uri="{BB962C8B-B14F-4D97-AF65-F5344CB8AC3E}">
        <p14:creationId xmlns:p14="http://schemas.microsoft.com/office/powerpoint/2010/main" val="340344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48"/>
        <p:cNvGrpSpPr/>
        <p:nvPr/>
      </p:nvGrpSpPr>
      <p:grpSpPr>
        <a:xfrm>
          <a:off x="0" y="0"/>
          <a:ext cx="0" cy="0"/>
          <a:chOff x="0" y="0"/>
          <a:chExt cx="0" cy="0"/>
        </a:xfrm>
      </p:grpSpPr>
      <p:pic>
        <p:nvPicPr>
          <p:cNvPr id="149" name="Google Shape;149;p19"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150" name="Google Shape;150;p19" descr="image.png"/>
          <p:cNvPicPr preferRelativeResize="0"/>
          <p:nvPr/>
        </p:nvPicPr>
        <p:blipFill rotWithShape="1">
          <a:blip r:embed="rId4">
            <a:alphaModFix/>
          </a:blip>
          <a:srcRect/>
          <a:stretch/>
        </p:blipFill>
        <p:spPr>
          <a:xfrm>
            <a:off x="857250" y="2428875"/>
            <a:ext cx="16573500" cy="7000875"/>
          </a:xfrm>
          <a:prstGeom prst="rect">
            <a:avLst/>
          </a:prstGeom>
          <a:noFill/>
          <a:ln>
            <a:noFill/>
          </a:ln>
        </p:spPr>
      </p:pic>
      <p:sp>
        <p:nvSpPr>
          <p:cNvPr id="151" name="Google Shape;151;p19"/>
          <p:cNvSpPr txBox="1"/>
          <p:nvPr/>
        </p:nvSpPr>
        <p:spPr>
          <a:xfrm>
            <a:off x="857250" y="7239521"/>
            <a:ext cx="16573500" cy="498598"/>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Algorithm-driven platforms like TikTok and YouTube command significantly higher screen time compared to communication-focused apps.</a:t>
            </a:r>
            <a:endParaRPr sz="2700"/>
          </a:p>
        </p:txBody>
      </p:sp>
      <p:sp>
        <p:nvSpPr>
          <p:cNvPr id="152" name="Google Shape;152;p19"/>
          <p:cNvSpPr txBox="1"/>
          <p:nvPr/>
        </p:nvSpPr>
        <p:spPr>
          <a:xfrm>
            <a:off x="857250" y="857250"/>
            <a:ext cx="17402400"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TOTAL USAGE TIME BY PLATFORM</a:t>
            </a:r>
            <a:endParaRPr sz="2700"/>
          </a:p>
        </p:txBody>
      </p:sp>
      <p:sp>
        <p:nvSpPr>
          <p:cNvPr id="153" name="Google Shape;153;p19"/>
          <p:cNvSpPr/>
          <p:nvPr/>
        </p:nvSpPr>
        <p:spPr>
          <a:xfrm>
            <a:off x="857250" y="1843088"/>
            <a:ext cx="16573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154" name="Google Shape;154;p19"/>
          <p:cNvSpPr txBox="1"/>
          <p:nvPr/>
        </p:nvSpPr>
        <p:spPr>
          <a:xfrm>
            <a:off x="8196225" y="3417845"/>
            <a:ext cx="13092300" cy="830952"/>
          </a:xfrm>
          <a:prstGeom prst="rect">
            <a:avLst/>
          </a:prstGeom>
          <a:noFill/>
          <a:ln>
            <a:noFill/>
          </a:ln>
        </p:spPr>
        <p:txBody>
          <a:bodyPr spcFirstLastPara="1" wrap="square" lIns="137138" tIns="137138" rIns="137138" bIns="137138" anchor="t" anchorCtr="0">
            <a:spAutoFit/>
          </a:bodyPr>
          <a:lstStyle/>
          <a:p>
            <a:r>
              <a:rPr lang="en-US" sz="3600" b="1">
                <a:solidFill>
                  <a:schemeClr val="dk1"/>
                </a:solidFill>
                <a:latin typeface="Calibri"/>
                <a:ea typeface="Calibri"/>
                <a:cs typeface="Calibri"/>
                <a:sym typeface="Calibri"/>
              </a:rPr>
              <a:t>2920 Hours</a:t>
            </a:r>
            <a:endParaRPr sz="3600" b="1">
              <a:solidFill>
                <a:schemeClr val="dk1"/>
              </a:solidFill>
              <a:latin typeface="Calibri"/>
              <a:ea typeface="Calibri"/>
              <a:cs typeface="Calibri"/>
              <a:sym typeface="Calibri"/>
            </a:endParaRPr>
          </a:p>
        </p:txBody>
      </p:sp>
      <p:sp>
        <p:nvSpPr>
          <p:cNvPr id="155" name="Google Shape;155;p19"/>
          <p:cNvSpPr txBox="1"/>
          <p:nvPr/>
        </p:nvSpPr>
        <p:spPr>
          <a:xfrm>
            <a:off x="7017525" y="4312351"/>
            <a:ext cx="13092300" cy="830952"/>
          </a:xfrm>
          <a:prstGeom prst="rect">
            <a:avLst/>
          </a:prstGeom>
          <a:noFill/>
          <a:ln>
            <a:noFill/>
          </a:ln>
        </p:spPr>
        <p:txBody>
          <a:bodyPr spcFirstLastPara="1" wrap="square" lIns="137138" tIns="137138" rIns="137138" bIns="137138" anchor="t" anchorCtr="0">
            <a:spAutoFit/>
          </a:bodyPr>
          <a:lstStyle/>
          <a:p>
            <a:r>
              <a:rPr lang="en-US" sz="3600" b="1">
                <a:solidFill>
                  <a:schemeClr val="dk1"/>
                </a:solidFill>
                <a:latin typeface="Calibri"/>
                <a:ea typeface="Calibri"/>
                <a:cs typeface="Calibri"/>
                <a:sym typeface="Calibri"/>
              </a:rPr>
              <a:t>2648 Hours</a:t>
            </a:r>
            <a:endParaRPr sz="3600" b="1">
              <a:solidFill>
                <a:schemeClr val="dk1"/>
              </a:solidFill>
              <a:latin typeface="Calibri"/>
              <a:ea typeface="Calibri"/>
              <a:cs typeface="Calibri"/>
              <a:sym typeface="Calibri"/>
            </a:endParaRPr>
          </a:p>
        </p:txBody>
      </p:sp>
      <p:sp>
        <p:nvSpPr>
          <p:cNvPr id="156" name="Google Shape;156;p19"/>
          <p:cNvSpPr txBox="1"/>
          <p:nvPr/>
        </p:nvSpPr>
        <p:spPr>
          <a:xfrm>
            <a:off x="6231713" y="5143501"/>
            <a:ext cx="13092300" cy="830952"/>
          </a:xfrm>
          <a:prstGeom prst="rect">
            <a:avLst/>
          </a:prstGeom>
          <a:noFill/>
          <a:ln>
            <a:noFill/>
          </a:ln>
        </p:spPr>
        <p:txBody>
          <a:bodyPr spcFirstLastPara="1" wrap="square" lIns="137138" tIns="137138" rIns="137138" bIns="137138" anchor="t" anchorCtr="0">
            <a:spAutoFit/>
          </a:bodyPr>
          <a:lstStyle/>
          <a:p>
            <a:r>
              <a:rPr lang="en-US" sz="3600" b="1">
                <a:solidFill>
                  <a:schemeClr val="dk1"/>
                </a:solidFill>
                <a:latin typeface="Calibri"/>
                <a:ea typeface="Calibri"/>
                <a:cs typeface="Calibri"/>
                <a:sym typeface="Calibri"/>
              </a:rPr>
              <a:t>2366  Hours</a:t>
            </a:r>
            <a:endParaRPr sz="3600" b="1">
              <a:solidFill>
                <a:schemeClr val="dk1"/>
              </a:solidFill>
              <a:latin typeface="Calibri"/>
              <a:ea typeface="Calibri"/>
              <a:cs typeface="Calibri"/>
              <a:sym typeface="Calibri"/>
            </a:endParaRPr>
          </a:p>
        </p:txBody>
      </p:sp>
      <p:sp>
        <p:nvSpPr>
          <p:cNvPr id="157" name="Google Shape;157;p19"/>
          <p:cNvSpPr txBox="1"/>
          <p:nvPr/>
        </p:nvSpPr>
        <p:spPr>
          <a:xfrm>
            <a:off x="4338450" y="6023701"/>
            <a:ext cx="13092300" cy="830952"/>
          </a:xfrm>
          <a:prstGeom prst="rect">
            <a:avLst/>
          </a:prstGeom>
          <a:noFill/>
          <a:ln>
            <a:noFill/>
          </a:ln>
        </p:spPr>
        <p:txBody>
          <a:bodyPr spcFirstLastPara="1" wrap="square" lIns="137138" tIns="137138" rIns="137138" bIns="137138" anchor="t" anchorCtr="0">
            <a:spAutoFit/>
          </a:bodyPr>
          <a:lstStyle/>
          <a:p>
            <a:r>
              <a:rPr lang="en-US" sz="3600" b="1">
                <a:solidFill>
                  <a:schemeClr val="dk1"/>
                </a:solidFill>
                <a:latin typeface="Calibri"/>
                <a:ea typeface="Calibri"/>
                <a:cs typeface="Calibri"/>
                <a:sym typeface="Calibri"/>
              </a:rPr>
              <a:t>1131 Hours</a:t>
            </a:r>
            <a:endParaRPr sz="3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17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61"/>
        <p:cNvGrpSpPr/>
        <p:nvPr/>
      </p:nvGrpSpPr>
      <p:grpSpPr>
        <a:xfrm>
          <a:off x="0" y="0"/>
          <a:ext cx="0" cy="0"/>
          <a:chOff x="0" y="0"/>
          <a:chExt cx="0" cy="0"/>
        </a:xfrm>
      </p:grpSpPr>
      <p:pic>
        <p:nvPicPr>
          <p:cNvPr id="162" name="Google Shape;162;p20" descr="image.png"/>
          <p:cNvPicPr preferRelativeResize="0"/>
          <p:nvPr/>
        </p:nvPicPr>
        <p:blipFill rotWithShape="1">
          <a:blip r:embed="rId3">
            <a:alphaModFix/>
          </a:blip>
          <a:srcRect/>
          <a:stretch/>
        </p:blipFill>
        <p:spPr>
          <a:xfrm>
            <a:off x="0" y="-19389"/>
            <a:ext cx="18288000" cy="10287000"/>
          </a:xfrm>
          <a:prstGeom prst="rect">
            <a:avLst/>
          </a:prstGeom>
          <a:noFill/>
          <a:ln>
            <a:noFill/>
          </a:ln>
        </p:spPr>
      </p:pic>
      <p:sp>
        <p:nvSpPr>
          <p:cNvPr id="163" name="Google Shape;163;p20"/>
          <p:cNvSpPr txBox="1"/>
          <p:nvPr/>
        </p:nvSpPr>
        <p:spPr>
          <a:xfrm>
            <a:off x="857250" y="7396684"/>
            <a:ext cx="16573500" cy="664797"/>
          </a:xfrm>
          <a:prstGeom prst="rect">
            <a:avLst/>
          </a:prstGeom>
          <a:noFill/>
          <a:ln>
            <a:noFill/>
          </a:ln>
        </p:spPr>
        <p:txBody>
          <a:bodyPr spcFirstLastPara="1" wrap="square" lIns="0" tIns="0" rIns="0" bIns="0" anchor="t" anchorCtr="0">
            <a:spAutoFit/>
          </a:bodyPr>
          <a:lstStyle/>
          <a:p>
            <a:pPr algn="ctr">
              <a:lnSpc>
                <a:spcPct val="160000"/>
              </a:lnSpc>
            </a:pPr>
            <a:endParaRPr sz="2700"/>
          </a:p>
        </p:txBody>
      </p:sp>
      <p:sp>
        <p:nvSpPr>
          <p:cNvPr id="164" name="Google Shape;164;p20"/>
          <p:cNvSpPr txBox="1"/>
          <p:nvPr/>
        </p:nvSpPr>
        <p:spPr>
          <a:xfrm>
            <a:off x="1443038" y="5825058"/>
            <a:ext cx="6829650" cy="415498"/>
          </a:xfrm>
          <a:prstGeom prst="rect">
            <a:avLst/>
          </a:prstGeom>
          <a:noFill/>
          <a:ln>
            <a:noFill/>
          </a:ln>
        </p:spPr>
        <p:txBody>
          <a:bodyPr spcFirstLastPara="1" wrap="square" lIns="0" tIns="0" rIns="0" bIns="0" anchor="t" anchorCtr="0">
            <a:spAutoFit/>
          </a:bodyPr>
          <a:lstStyle/>
          <a:p>
            <a:pPr algn="ctr"/>
            <a:endParaRPr sz="2700"/>
          </a:p>
        </p:txBody>
      </p:sp>
      <p:sp>
        <p:nvSpPr>
          <p:cNvPr id="165" name="Google Shape;165;p20"/>
          <p:cNvSpPr txBox="1"/>
          <p:nvPr/>
        </p:nvSpPr>
        <p:spPr>
          <a:xfrm>
            <a:off x="10015538" y="3967683"/>
            <a:ext cx="6829650" cy="415498"/>
          </a:xfrm>
          <a:prstGeom prst="rect">
            <a:avLst/>
          </a:prstGeom>
          <a:noFill/>
          <a:ln>
            <a:noFill/>
          </a:ln>
        </p:spPr>
        <p:txBody>
          <a:bodyPr spcFirstLastPara="1" wrap="square" lIns="0" tIns="0" rIns="0" bIns="0" anchor="t" anchorCtr="0">
            <a:spAutoFit/>
          </a:bodyPr>
          <a:lstStyle/>
          <a:p>
            <a:pPr algn="ctr"/>
            <a:endParaRPr sz="2700"/>
          </a:p>
        </p:txBody>
      </p:sp>
      <p:sp>
        <p:nvSpPr>
          <p:cNvPr id="166" name="Google Shape;166;p20"/>
          <p:cNvSpPr txBox="1"/>
          <p:nvPr/>
        </p:nvSpPr>
        <p:spPr>
          <a:xfrm>
            <a:off x="10015538" y="5825058"/>
            <a:ext cx="6829650" cy="415498"/>
          </a:xfrm>
          <a:prstGeom prst="rect">
            <a:avLst/>
          </a:prstGeom>
          <a:noFill/>
          <a:ln>
            <a:noFill/>
          </a:ln>
        </p:spPr>
        <p:txBody>
          <a:bodyPr spcFirstLastPara="1" wrap="square" lIns="0" tIns="0" rIns="0" bIns="0" anchor="t" anchorCtr="0">
            <a:spAutoFit/>
          </a:bodyPr>
          <a:lstStyle/>
          <a:p>
            <a:pPr algn="ctr"/>
            <a:endParaRPr sz="2700"/>
          </a:p>
        </p:txBody>
      </p:sp>
      <p:sp>
        <p:nvSpPr>
          <p:cNvPr id="167" name="Google Shape;167;p20"/>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STRESS LEVEL RANGE</a:t>
            </a:r>
            <a:endParaRPr sz="2700"/>
          </a:p>
        </p:txBody>
      </p:sp>
      <p:sp>
        <p:nvSpPr>
          <p:cNvPr id="168" name="Google Shape;168;p20"/>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169" name="Google Shape;169;p20" title="Max min sress.png"/>
          <p:cNvPicPr preferRelativeResize="0"/>
          <p:nvPr/>
        </p:nvPicPr>
        <p:blipFill>
          <a:blip r:embed="rId4">
            <a:alphaModFix/>
          </a:blip>
          <a:stretch>
            <a:fillRect/>
          </a:stretch>
        </p:blipFill>
        <p:spPr>
          <a:xfrm>
            <a:off x="857251" y="3149375"/>
            <a:ext cx="16545761" cy="5851748"/>
          </a:xfrm>
          <a:prstGeom prst="rect">
            <a:avLst/>
          </a:prstGeom>
          <a:noFill/>
          <a:ln>
            <a:noFill/>
          </a:ln>
        </p:spPr>
      </p:pic>
    </p:spTree>
    <p:extLst>
      <p:ext uri="{BB962C8B-B14F-4D97-AF65-F5344CB8AC3E}">
        <p14:creationId xmlns:p14="http://schemas.microsoft.com/office/powerpoint/2010/main" val="246918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73"/>
        <p:cNvGrpSpPr/>
        <p:nvPr/>
      </p:nvGrpSpPr>
      <p:grpSpPr>
        <a:xfrm>
          <a:off x="0" y="0"/>
          <a:ext cx="0" cy="0"/>
          <a:chOff x="0" y="0"/>
          <a:chExt cx="0" cy="0"/>
        </a:xfrm>
      </p:grpSpPr>
      <p:pic>
        <p:nvPicPr>
          <p:cNvPr id="174" name="Google Shape;174;p21"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175" name="Google Shape;175;p21" descr="image.png"/>
          <p:cNvPicPr preferRelativeResize="0"/>
          <p:nvPr/>
        </p:nvPicPr>
        <p:blipFill rotWithShape="1">
          <a:blip r:embed="rId4">
            <a:alphaModFix/>
          </a:blip>
          <a:srcRect/>
          <a:stretch/>
        </p:blipFill>
        <p:spPr>
          <a:xfrm>
            <a:off x="857250" y="3381896"/>
            <a:ext cx="8001000" cy="3443288"/>
          </a:xfrm>
          <a:prstGeom prst="rect">
            <a:avLst/>
          </a:prstGeom>
          <a:noFill/>
          <a:ln>
            <a:noFill/>
          </a:ln>
        </p:spPr>
      </p:pic>
      <p:pic>
        <p:nvPicPr>
          <p:cNvPr id="176" name="Google Shape;176;p21" descr="image.png"/>
          <p:cNvPicPr preferRelativeResize="0"/>
          <p:nvPr/>
        </p:nvPicPr>
        <p:blipFill rotWithShape="1">
          <a:blip r:embed="rId5">
            <a:alphaModFix/>
          </a:blip>
          <a:srcRect/>
          <a:stretch/>
        </p:blipFill>
        <p:spPr>
          <a:xfrm>
            <a:off x="9429750" y="3381896"/>
            <a:ext cx="8001000" cy="3443288"/>
          </a:xfrm>
          <a:prstGeom prst="rect">
            <a:avLst/>
          </a:prstGeom>
          <a:noFill/>
          <a:ln>
            <a:noFill/>
          </a:ln>
        </p:spPr>
      </p:pic>
      <p:sp>
        <p:nvSpPr>
          <p:cNvPr id="177" name="Google Shape;177;p21"/>
          <p:cNvSpPr txBox="1"/>
          <p:nvPr/>
        </p:nvSpPr>
        <p:spPr>
          <a:xfrm>
            <a:off x="857250" y="7396683"/>
            <a:ext cx="16573500" cy="498598"/>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The baseline stress level in the dataset is 5, indicating that the majority of the user base is experiencing at least moderate levels of stress.</a:t>
            </a:r>
            <a:endParaRPr sz="2700"/>
          </a:p>
        </p:txBody>
      </p:sp>
      <p:sp>
        <p:nvSpPr>
          <p:cNvPr id="178" name="Google Shape;178;p21"/>
          <p:cNvSpPr txBox="1"/>
          <p:nvPr/>
        </p:nvSpPr>
        <p:spPr>
          <a:xfrm>
            <a:off x="1443038" y="3967683"/>
            <a:ext cx="6829650" cy="2077492"/>
          </a:xfrm>
          <a:prstGeom prst="rect">
            <a:avLst/>
          </a:prstGeom>
          <a:noFill/>
          <a:ln>
            <a:noFill/>
          </a:ln>
        </p:spPr>
        <p:txBody>
          <a:bodyPr spcFirstLastPara="1" wrap="square" lIns="0" tIns="0" rIns="0" bIns="0" anchor="t" anchorCtr="0">
            <a:spAutoFit/>
          </a:bodyPr>
          <a:lstStyle/>
          <a:p>
            <a:pPr algn="ctr"/>
            <a:r>
              <a:rPr lang="en-US" sz="13500" b="1">
                <a:solidFill>
                  <a:srgbClr val="06B6D4"/>
                </a:solidFill>
                <a:latin typeface="Rajdhani"/>
                <a:ea typeface="Rajdhani"/>
                <a:cs typeface="Rajdhani"/>
                <a:sym typeface="Rajdhani"/>
              </a:rPr>
              <a:t>9</a:t>
            </a:r>
            <a:endParaRPr sz="2700"/>
          </a:p>
        </p:txBody>
      </p:sp>
      <p:sp>
        <p:nvSpPr>
          <p:cNvPr id="179" name="Google Shape;179;p21"/>
          <p:cNvSpPr txBox="1"/>
          <p:nvPr/>
        </p:nvSpPr>
        <p:spPr>
          <a:xfrm>
            <a:off x="1443038" y="5825058"/>
            <a:ext cx="6829650" cy="415498"/>
          </a:xfrm>
          <a:prstGeom prst="rect">
            <a:avLst/>
          </a:prstGeom>
          <a:noFill/>
          <a:ln>
            <a:noFill/>
          </a:ln>
        </p:spPr>
        <p:txBody>
          <a:bodyPr spcFirstLastPara="1" wrap="square" lIns="0" tIns="0" rIns="0" bIns="0" anchor="t" anchorCtr="0">
            <a:spAutoFit/>
          </a:bodyPr>
          <a:lstStyle/>
          <a:p>
            <a:pPr algn="ctr"/>
            <a:r>
              <a:rPr lang="en-US" sz="2700">
                <a:solidFill>
                  <a:srgbClr val="94A3B8"/>
                </a:solidFill>
                <a:latin typeface="Inter"/>
                <a:ea typeface="Inter"/>
                <a:cs typeface="Inter"/>
                <a:sym typeface="Inter"/>
              </a:rPr>
              <a:t>MAX STRESS SCORE</a:t>
            </a:r>
            <a:endParaRPr sz="2700"/>
          </a:p>
        </p:txBody>
      </p:sp>
      <p:sp>
        <p:nvSpPr>
          <p:cNvPr id="180" name="Google Shape;180;p21"/>
          <p:cNvSpPr txBox="1"/>
          <p:nvPr/>
        </p:nvSpPr>
        <p:spPr>
          <a:xfrm>
            <a:off x="10015538" y="3967683"/>
            <a:ext cx="6829650" cy="2077492"/>
          </a:xfrm>
          <a:prstGeom prst="rect">
            <a:avLst/>
          </a:prstGeom>
          <a:noFill/>
          <a:ln>
            <a:noFill/>
          </a:ln>
        </p:spPr>
        <p:txBody>
          <a:bodyPr spcFirstLastPara="1" wrap="square" lIns="0" tIns="0" rIns="0" bIns="0" anchor="t" anchorCtr="0">
            <a:spAutoFit/>
          </a:bodyPr>
          <a:lstStyle/>
          <a:p>
            <a:pPr algn="ctr"/>
            <a:r>
              <a:rPr lang="en-US" sz="13500" b="1">
                <a:solidFill>
                  <a:srgbClr val="06B6D4"/>
                </a:solidFill>
                <a:latin typeface="Rajdhani"/>
                <a:ea typeface="Rajdhani"/>
                <a:cs typeface="Rajdhani"/>
                <a:sym typeface="Rajdhani"/>
              </a:rPr>
              <a:t>5</a:t>
            </a:r>
            <a:endParaRPr sz="2700"/>
          </a:p>
        </p:txBody>
      </p:sp>
      <p:sp>
        <p:nvSpPr>
          <p:cNvPr id="181" name="Google Shape;181;p21"/>
          <p:cNvSpPr txBox="1"/>
          <p:nvPr/>
        </p:nvSpPr>
        <p:spPr>
          <a:xfrm>
            <a:off x="10015538" y="5825058"/>
            <a:ext cx="6829650" cy="415498"/>
          </a:xfrm>
          <a:prstGeom prst="rect">
            <a:avLst/>
          </a:prstGeom>
          <a:noFill/>
          <a:ln>
            <a:noFill/>
          </a:ln>
        </p:spPr>
        <p:txBody>
          <a:bodyPr spcFirstLastPara="1" wrap="square" lIns="0" tIns="0" rIns="0" bIns="0" anchor="t" anchorCtr="0">
            <a:spAutoFit/>
          </a:bodyPr>
          <a:lstStyle/>
          <a:p>
            <a:pPr algn="ctr"/>
            <a:r>
              <a:rPr lang="en-US" sz="2700">
                <a:solidFill>
                  <a:srgbClr val="94A3B8"/>
                </a:solidFill>
                <a:latin typeface="Inter"/>
                <a:ea typeface="Inter"/>
                <a:cs typeface="Inter"/>
                <a:sym typeface="Inter"/>
              </a:rPr>
              <a:t>MIN STRESS SCORE</a:t>
            </a:r>
            <a:endParaRPr sz="2700"/>
          </a:p>
        </p:txBody>
      </p:sp>
      <p:sp>
        <p:nvSpPr>
          <p:cNvPr id="182" name="Google Shape;182;p21"/>
          <p:cNvSpPr txBox="1"/>
          <p:nvPr/>
        </p:nvSpPr>
        <p:spPr>
          <a:xfrm>
            <a:off x="857250" y="857250"/>
            <a:ext cx="17402400"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STRESS LEVEL RANGE</a:t>
            </a:r>
            <a:endParaRPr sz="2700"/>
          </a:p>
        </p:txBody>
      </p:sp>
      <p:sp>
        <p:nvSpPr>
          <p:cNvPr id="183" name="Google Shape;183;p21"/>
          <p:cNvSpPr/>
          <p:nvPr/>
        </p:nvSpPr>
        <p:spPr>
          <a:xfrm>
            <a:off x="857250" y="1843088"/>
            <a:ext cx="16573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415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87"/>
        <p:cNvGrpSpPr/>
        <p:nvPr/>
      </p:nvGrpSpPr>
      <p:grpSpPr>
        <a:xfrm>
          <a:off x="0" y="0"/>
          <a:ext cx="0" cy="0"/>
          <a:chOff x="0" y="0"/>
          <a:chExt cx="0" cy="0"/>
        </a:xfrm>
      </p:grpSpPr>
      <p:pic>
        <p:nvPicPr>
          <p:cNvPr id="188" name="Google Shape;188;p22"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189" name="Google Shape;189;p22" descr="image.png"/>
          <p:cNvPicPr preferRelativeResize="0"/>
          <p:nvPr/>
        </p:nvPicPr>
        <p:blipFill rotWithShape="1">
          <a:blip r:embed="rId4">
            <a:alphaModFix/>
          </a:blip>
          <a:srcRect/>
          <a:stretch/>
        </p:blipFill>
        <p:spPr>
          <a:xfrm>
            <a:off x="857250" y="3429000"/>
            <a:ext cx="5000625" cy="5000625"/>
          </a:xfrm>
          <a:prstGeom prst="rect">
            <a:avLst/>
          </a:prstGeom>
          <a:noFill/>
          <a:ln>
            <a:noFill/>
          </a:ln>
        </p:spPr>
      </p:pic>
      <p:pic>
        <p:nvPicPr>
          <p:cNvPr id="190" name="Google Shape;190;p22" descr="image.png"/>
          <p:cNvPicPr preferRelativeResize="0"/>
          <p:nvPr/>
        </p:nvPicPr>
        <p:blipFill rotWithShape="1">
          <a:blip r:embed="rId5">
            <a:alphaModFix/>
          </a:blip>
          <a:srcRect/>
          <a:stretch/>
        </p:blipFill>
        <p:spPr>
          <a:xfrm>
            <a:off x="914400" y="3486150"/>
            <a:ext cx="4886325" cy="4886325"/>
          </a:xfrm>
          <a:prstGeom prst="rect">
            <a:avLst/>
          </a:prstGeom>
          <a:noFill/>
          <a:ln>
            <a:noFill/>
          </a:ln>
        </p:spPr>
      </p:pic>
      <p:sp>
        <p:nvSpPr>
          <p:cNvPr id="191" name="Google Shape;191;p22"/>
          <p:cNvSpPr txBox="1"/>
          <p:nvPr/>
        </p:nvSpPr>
        <p:spPr>
          <a:xfrm>
            <a:off x="6715125" y="4181996"/>
            <a:ext cx="10715625" cy="1731243"/>
          </a:xfrm>
          <a:prstGeom prst="rect">
            <a:avLst/>
          </a:prstGeom>
          <a:noFill/>
          <a:ln>
            <a:noFill/>
          </a:ln>
        </p:spPr>
        <p:txBody>
          <a:bodyPr spcFirstLastPara="1" wrap="square" lIns="0" tIns="0" rIns="0" bIns="0" anchor="t" anchorCtr="0">
            <a:spAutoFit/>
          </a:bodyPr>
          <a:lstStyle/>
          <a:p>
            <a:r>
              <a:rPr lang="en-US" sz="11250" b="1">
                <a:solidFill>
                  <a:srgbClr val="EF4444"/>
                </a:solidFill>
                <a:latin typeface="Rajdhani"/>
                <a:ea typeface="Rajdhani"/>
                <a:cs typeface="Rajdhani"/>
                <a:sym typeface="Rajdhani"/>
              </a:rPr>
              <a:t>92%</a:t>
            </a:r>
            <a:endParaRPr sz="2700"/>
          </a:p>
        </p:txBody>
      </p:sp>
      <p:sp>
        <p:nvSpPr>
          <p:cNvPr id="192" name="Google Shape;192;p22"/>
          <p:cNvSpPr txBox="1"/>
          <p:nvPr/>
        </p:nvSpPr>
        <p:spPr>
          <a:xfrm>
            <a:off x="6715126" y="5753621"/>
            <a:ext cx="11251406" cy="553998"/>
          </a:xfrm>
          <a:prstGeom prst="rect">
            <a:avLst/>
          </a:prstGeom>
          <a:noFill/>
          <a:ln>
            <a:noFill/>
          </a:ln>
        </p:spPr>
        <p:txBody>
          <a:bodyPr spcFirstLastPara="1" wrap="square" lIns="0" tIns="0" rIns="0" bIns="0" anchor="t" anchorCtr="0">
            <a:spAutoFit/>
          </a:bodyPr>
          <a:lstStyle/>
          <a:p>
            <a:r>
              <a:rPr lang="en-US" sz="3600">
                <a:solidFill>
                  <a:srgbClr val="F8FAFC"/>
                </a:solidFill>
                <a:latin typeface="Rajdhani SemiBold"/>
                <a:ea typeface="Rajdhani SemiBold"/>
                <a:cs typeface="Rajdhani SemiBold"/>
                <a:sym typeface="Rajdhani SemiBold"/>
              </a:rPr>
              <a:t>CLASSIFIED AS "STRESSED"</a:t>
            </a:r>
            <a:endParaRPr sz="2700"/>
          </a:p>
        </p:txBody>
      </p:sp>
      <p:sp>
        <p:nvSpPr>
          <p:cNvPr id="193" name="Google Shape;193;p22"/>
          <p:cNvSpPr txBox="1"/>
          <p:nvPr/>
        </p:nvSpPr>
        <p:spPr>
          <a:xfrm>
            <a:off x="6715125" y="6596583"/>
            <a:ext cx="10715625" cy="997196"/>
          </a:xfrm>
          <a:prstGeom prst="rect">
            <a:avLst/>
          </a:prstGeom>
          <a:noFill/>
          <a:ln>
            <a:noFill/>
          </a:ln>
        </p:spPr>
        <p:txBody>
          <a:bodyPr spcFirstLastPara="1" wrap="square" lIns="0" tIns="0" rIns="0" bIns="0" anchor="t" anchorCtr="0">
            <a:spAutoFit/>
          </a:bodyPr>
          <a:lstStyle/>
          <a:p>
            <a:pPr>
              <a:lnSpc>
                <a:spcPct val="160000"/>
              </a:lnSpc>
            </a:pPr>
            <a:r>
              <a:rPr lang="en-US" sz="2025">
                <a:solidFill>
                  <a:srgbClr val="CBD5E1"/>
                </a:solidFill>
                <a:latin typeface="Inter"/>
                <a:ea typeface="Inter"/>
                <a:cs typeface="Inter"/>
                <a:sym typeface="Inter"/>
              </a:rPr>
              <a:t>An overwhelming majority of the analyzed user base falls into the stressed category, suggesting a systemic issue within the sampled social media population.</a:t>
            </a:r>
            <a:endParaRPr sz="2700"/>
          </a:p>
        </p:txBody>
      </p:sp>
      <p:sp>
        <p:nvSpPr>
          <p:cNvPr id="194" name="Google Shape;194;p22"/>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PREVALENCE OF STRESS</a:t>
            </a:r>
            <a:endParaRPr sz="2700"/>
          </a:p>
        </p:txBody>
      </p:sp>
      <p:sp>
        <p:nvSpPr>
          <p:cNvPr id="195" name="Google Shape;195;p22"/>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5447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199"/>
        <p:cNvGrpSpPr/>
        <p:nvPr/>
      </p:nvGrpSpPr>
      <p:grpSpPr>
        <a:xfrm>
          <a:off x="0" y="0"/>
          <a:ext cx="0" cy="0"/>
          <a:chOff x="0" y="0"/>
          <a:chExt cx="0" cy="0"/>
        </a:xfrm>
      </p:grpSpPr>
      <p:pic>
        <p:nvPicPr>
          <p:cNvPr id="200" name="Google Shape;200;p23"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201" name="Google Shape;201;p23" descr="image.png"/>
          <p:cNvPicPr preferRelativeResize="0"/>
          <p:nvPr/>
        </p:nvPicPr>
        <p:blipFill rotWithShape="1">
          <a:blip r:embed="rId4">
            <a:alphaModFix/>
          </a:blip>
          <a:srcRect/>
          <a:stretch/>
        </p:blipFill>
        <p:spPr>
          <a:xfrm>
            <a:off x="857250" y="3926160"/>
            <a:ext cx="7858125" cy="4006080"/>
          </a:xfrm>
          <a:prstGeom prst="rect">
            <a:avLst/>
          </a:prstGeom>
          <a:noFill/>
          <a:ln>
            <a:noFill/>
          </a:ln>
        </p:spPr>
      </p:pic>
      <p:pic>
        <p:nvPicPr>
          <p:cNvPr id="202" name="Google Shape;202;p23" descr="image.png"/>
          <p:cNvPicPr preferRelativeResize="0"/>
          <p:nvPr/>
        </p:nvPicPr>
        <p:blipFill rotWithShape="1">
          <a:blip r:embed="rId5">
            <a:alphaModFix/>
          </a:blip>
          <a:srcRect/>
          <a:stretch/>
        </p:blipFill>
        <p:spPr>
          <a:xfrm>
            <a:off x="9572625" y="3926160"/>
            <a:ext cx="7858125" cy="4006080"/>
          </a:xfrm>
          <a:prstGeom prst="rect">
            <a:avLst/>
          </a:prstGeom>
          <a:noFill/>
          <a:ln>
            <a:noFill/>
          </a:ln>
        </p:spPr>
      </p:pic>
      <p:pic>
        <p:nvPicPr>
          <p:cNvPr id="203" name="Google Shape;203;p23" descr="image.png"/>
          <p:cNvPicPr preferRelativeResize="0"/>
          <p:nvPr/>
        </p:nvPicPr>
        <p:blipFill rotWithShape="1">
          <a:blip r:embed="rId6">
            <a:alphaModFix/>
          </a:blip>
          <a:srcRect/>
          <a:stretch/>
        </p:blipFill>
        <p:spPr>
          <a:xfrm>
            <a:off x="1300163" y="4369073"/>
            <a:ext cx="714375" cy="571500"/>
          </a:xfrm>
          <a:prstGeom prst="rect">
            <a:avLst/>
          </a:prstGeom>
          <a:noFill/>
          <a:ln>
            <a:noFill/>
          </a:ln>
        </p:spPr>
      </p:pic>
      <p:sp>
        <p:nvSpPr>
          <p:cNvPr id="204" name="Google Shape;204;p23"/>
          <p:cNvSpPr txBox="1"/>
          <p:nvPr/>
        </p:nvSpPr>
        <p:spPr>
          <a:xfrm>
            <a:off x="1300163" y="5226323"/>
            <a:ext cx="7320915" cy="484748"/>
          </a:xfrm>
          <a:prstGeom prst="rect">
            <a:avLst/>
          </a:prstGeom>
          <a:noFill/>
          <a:ln>
            <a:noFill/>
          </a:ln>
        </p:spPr>
        <p:txBody>
          <a:bodyPr spcFirstLastPara="1" wrap="square" lIns="0" tIns="0" rIns="0" bIns="0" anchor="t" anchorCtr="0">
            <a:spAutoFit/>
          </a:bodyPr>
          <a:lstStyle/>
          <a:p>
            <a:r>
              <a:rPr lang="en-US" sz="3150">
                <a:solidFill>
                  <a:srgbClr val="06B6D4"/>
                </a:solidFill>
                <a:latin typeface="Rajdhani SemiBold"/>
                <a:ea typeface="Rajdhani SemiBold"/>
                <a:cs typeface="Rajdhani SemiBold"/>
                <a:sym typeface="Rajdhani SemiBold"/>
              </a:rPr>
              <a:t>URBAN AREAS</a:t>
            </a:r>
            <a:endParaRPr sz="2700"/>
          </a:p>
        </p:txBody>
      </p:sp>
      <p:sp>
        <p:nvSpPr>
          <p:cNvPr id="205" name="Google Shape;205;p23"/>
          <p:cNvSpPr txBox="1"/>
          <p:nvPr/>
        </p:nvSpPr>
        <p:spPr>
          <a:xfrm>
            <a:off x="1300163" y="5997848"/>
            <a:ext cx="6972300" cy="1495794"/>
          </a:xfrm>
          <a:prstGeom prst="rect">
            <a:avLst/>
          </a:prstGeom>
          <a:noFill/>
          <a:ln>
            <a:noFill/>
          </a:ln>
        </p:spPr>
        <p:txBody>
          <a:bodyPr spcFirstLastPara="1" wrap="square" lIns="0" tIns="0" rIns="0" bIns="0" anchor="t" anchorCtr="0">
            <a:spAutoFit/>
          </a:bodyPr>
          <a:lstStyle/>
          <a:p>
            <a:pPr>
              <a:lnSpc>
                <a:spcPct val="160000"/>
              </a:lnSpc>
            </a:pPr>
            <a:r>
              <a:rPr lang="en-US" sz="2025">
                <a:solidFill>
                  <a:srgbClr val="CBD5E1"/>
                </a:solidFill>
                <a:latin typeface="Inter"/>
                <a:ea typeface="Inter"/>
                <a:cs typeface="Inter"/>
                <a:sym typeface="Inter"/>
              </a:rPr>
              <a:t>Significantly </a:t>
            </a:r>
            <a:r>
              <a:rPr lang="en-US" sz="2025" b="1">
                <a:solidFill>
                  <a:srgbClr val="CBD5E1"/>
                </a:solidFill>
                <a:latin typeface="Inter"/>
                <a:ea typeface="Inter"/>
                <a:cs typeface="Inter"/>
                <a:sym typeface="Inter"/>
              </a:rPr>
              <a:t>higher</a:t>
            </a:r>
            <a:r>
              <a:rPr lang="en-US" sz="2025">
                <a:solidFill>
                  <a:srgbClr val="CBD5E1"/>
                </a:solidFill>
                <a:latin typeface="Inter"/>
                <a:ea typeface="Inter"/>
                <a:cs typeface="Inter"/>
                <a:sym typeface="Inter"/>
              </a:rPr>
              <a:t> incidence of stress cases. Factors include fast-paced lifestyle, higher digital saturation, and work pressure.</a:t>
            </a:r>
            <a:endParaRPr sz="2700"/>
          </a:p>
        </p:txBody>
      </p:sp>
      <p:pic>
        <p:nvPicPr>
          <p:cNvPr id="206" name="Google Shape;206;p23" descr="image.png"/>
          <p:cNvPicPr preferRelativeResize="0"/>
          <p:nvPr/>
        </p:nvPicPr>
        <p:blipFill rotWithShape="1">
          <a:blip r:embed="rId7">
            <a:alphaModFix/>
          </a:blip>
          <a:srcRect/>
          <a:stretch/>
        </p:blipFill>
        <p:spPr>
          <a:xfrm>
            <a:off x="10015538" y="4369073"/>
            <a:ext cx="500063" cy="571500"/>
          </a:xfrm>
          <a:prstGeom prst="rect">
            <a:avLst/>
          </a:prstGeom>
          <a:noFill/>
          <a:ln>
            <a:noFill/>
          </a:ln>
        </p:spPr>
      </p:pic>
      <p:sp>
        <p:nvSpPr>
          <p:cNvPr id="207" name="Google Shape;207;p23"/>
          <p:cNvSpPr txBox="1"/>
          <p:nvPr/>
        </p:nvSpPr>
        <p:spPr>
          <a:xfrm>
            <a:off x="10015538" y="5226323"/>
            <a:ext cx="7320915" cy="484748"/>
          </a:xfrm>
          <a:prstGeom prst="rect">
            <a:avLst/>
          </a:prstGeom>
          <a:noFill/>
          <a:ln>
            <a:noFill/>
          </a:ln>
        </p:spPr>
        <p:txBody>
          <a:bodyPr spcFirstLastPara="1" wrap="square" lIns="0" tIns="0" rIns="0" bIns="0" anchor="t" anchorCtr="0">
            <a:spAutoFit/>
          </a:bodyPr>
          <a:lstStyle/>
          <a:p>
            <a:r>
              <a:rPr lang="en-US" sz="3150">
                <a:solidFill>
                  <a:srgbClr val="06B6D4"/>
                </a:solidFill>
                <a:latin typeface="Rajdhani SemiBold"/>
                <a:ea typeface="Rajdhani SemiBold"/>
                <a:cs typeface="Rajdhani SemiBold"/>
                <a:sym typeface="Rajdhani SemiBold"/>
              </a:rPr>
              <a:t>RURAL AREAS</a:t>
            </a:r>
            <a:endParaRPr sz="2700"/>
          </a:p>
        </p:txBody>
      </p:sp>
      <p:sp>
        <p:nvSpPr>
          <p:cNvPr id="208" name="Google Shape;208;p23"/>
          <p:cNvSpPr txBox="1"/>
          <p:nvPr/>
        </p:nvSpPr>
        <p:spPr>
          <a:xfrm>
            <a:off x="10015538" y="5997848"/>
            <a:ext cx="6972300" cy="1495794"/>
          </a:xfrm>
          <a:prstGeom prst="rect">
            <a:avLst/>
          </a:prstGeom>
          <a:noFill/>
          <a:ln>
            <a:noFill/>
          </a:ln>
        </p:spPr>
        <p:txBody>
          <a:bodyPr spcFirstLastPara="1" wrap="square" lIns="0" tIns="0" rIns="0" bIns="0" anchor="t" anchorCtr="0">
            <a:spAutoFit/>
          </a:bodyPr>
          <a:lstStyle/>
          <a:p>
            <a:pPr>
              <a:lnSpc>
                <a:spcPct val="160000"/>
              </a:lnSpc>
            </a:pPr>
            <a:r>
              <a:rPr lang="en-US" sz="2025">
                <a:solidFill>
                  <a:srgbClr val="CBD5E1"/>
                </a:solidFill>
                <a:latin typeface="Inter"/>
                <a:ea typeface="Inter"/>
                <a:cs typeface="Inter"/>
                <a:sym typeface="Inter"/>
              </a:rPr>
              <a:t>Comparatively </a:t>
            </a:r>
            <a:r>
              <a:rPr lang="en-US" sz="2025" b="1">
                <a:solidFill>
                  <a:srgbClr val="CBD5E1"/>
                </a:solidFill>
                <a:latin typeface="Inter"/>
                <a:ea typeface="Inter"/>
                <a:cs typeface="Inter"/>
                <a:sym typeface="Inter"/>
              </a:rPr>
              <a:t>lower</a:t>
            </a:r>
            <a:r>
              <a:rPr lang="en-US" sz="2025">
                <a:solidFill>
                  <a:srgbClr val="CBD5E1"/>
                </a:solidFill>
                <a:latin typeface="Inter"/>
                <a:ea typeface="Inter"/>
                <a:cs typeface="Inter"/>
                <a:sym typeface="Inter"/>
              </a:rPr>
              <a:t> stress levels. While digital penetration is high, the correlation with extreme anxiety is less pronounced.</a:t>
            </a:r>
            <a:endParaRPr sz="2700"/>
          </a:p>
        </p:txBody>
      </p:sp>
      <p:sp>
        <p:nvSpPr>
          <p:cNvPr id="209" name="Google Shape;209;p23"/>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REGIONAL IMPACT: URBAN VS. RURAL</a:t>
            </a:r>
            <a:endParaRPr sz="2700"/>
          </a:p>
        </p:txBody>
      </p:sp>
      <p:sp>
        <p:nvSpPr>
          <p:cNvPr id="210" name="Google Shape;210;p23"/>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43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14"/>
        <p:cNvGrpSpPr/>
        <p:nvPr/>
      </p:nvGrpSpPr>
      <p:grpSpPr>
        <a:xfrm>
          <a:off x="0" y="0"/>
          <a:ext cx="0" cy="0"/>
          <a:chOff x="0" y="0"/>
          <a:chExt cx="0" cy="0"/>
        </a:xfrm>
      </p:grpSpPr>
      <p:pic>
        <p:nvPicPr>
          <p:cNvPr id="215" name="Google Shape;215;p24"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16" name="Google Shape;216;p24"/>
          <p:cNvSpPr txBox="1"/>
          <p:nvPr/>
        </p:nvSpPr>
        <p:spPr>
          <a:xfrm>
            <a:off x="857250" y="7373689"/>
            <a:ext cx="16573500" cy="664797"/>
          </a:xfrm>
          <a:prstGeom prst="rect">
            <a:avLst/>
          </a:prstGeom>
          <a:noFill/>
          <a:ln>
            <a:noFill/>
          </a:ln>
        </p:spPr>
        <p:txBody>
          <a:bodyPr spcFirstLastPara="1" wrap="square" lIns="0" tIns="0" rIns="0" bIns="0" anchor="t" anchorCtr="0">
            <a:spAutoFit/>
          </a:bodyPr>
          <a:lstStyle/>
          <a:p>
            <a:pPr algn="ctr">
              <a:lnSpc>
                <a:spcPct val="160000"/>
              </a:lnSpc>
            </a:pPr>
            <a:endParaRPr sz="2700"/>
          </a:p>
        </p:txBody>
      </p:sp>
      <p:sp>
        <p:nvSpPr>
          <p:cNvPr id="217" name="Google Shape;217;p24"/>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PLATFORM VS. ANXIETY LEVELS</a:t>
            </a:r>
            <a:endParaRPr sz="2700"/>
          </a:p>
        </p:txBody>
      </p:sp>
      <p:sp>
        <p:nvSpPr>
          <p:cNvPr id="218" name="Google Shape;218;p24"/>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219" name="Google Shape;219;p24" title="platform anxiety.png"/>
          <p:cNvPicPr preferRelativeResize="0"/>
          <p:nvPr/>
        </p:nvPicPr>
        <p:blipFill>
          <a:blip r:embed="rId4">
            <a:alphaModFix/>
          </a:blip>
          <a:stretch>
            <a:fillRect/>
          </a:stretch>
        </p:blipFill>
        <p:spPr>
          <a:xfrm>
            <a:off x="1058138" y="2435288"/>
            <a:ext cx="16372614" cy="6614823"/>
          </a:xfrm>
          <a:prstGeom prst="rect">
            <a:avLst/>
          </a:prstGeom>
          <a:noFill/>
          <a:ln>
            <a:noFill/>
          </a:ln>
        </p:spPr>
      </p:pic>
    </p:spTree>
    <p:extLst>
      <p:ext uri="{BB962C8B-B14F-4D97-AF65-F5344CB8AC3E}">
        <p14:creationId xmlns:p14="http://schemas.microsoft.com/office/powerpoint/2010/main" val="1568665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23"/>
        <p:cNvGrpSpPr/>
        <p:nvPr/>
      </p:nvGrpSpPr>
      <p:grpSpPr>
        <a:xfrm>
          <a:off x="0" y="0"/>
          <a:ext cx="0" cy="0"/>
          <a:chOff x="0" y="0"/>
          <a:chExt cx="0" cy="0"/>
        </a:xfrm>
      </p:grpSpPr>
      <p:pic>
        <p:nvPicPr>
          <p:cNvPr id="224" name="Google Shape;224;p25"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225" name="Google Shape;225;p25" descr="image.png"/>
          <p:cNvPicPr preferRelativeResize="0"/>
          <p:nvPr/>
        </p:nvPicPr>
        <p:blipFill rotWithShape="1">
          <a:blip r:embed="rId4">
            <a:alphaModFix/>
          </a:blip>
          <a:srcRect/>
          <a:stretch/>
        </p:blipFill>
        <p:spPr>
          <a:xfrm>
            <a:off x="857250" y="2428875"/>
            <a:ext cx="16573500" cy="7000875"/>
          </a:xfrm>
          <a:prstGeom prst="rect">
            <a:avLst/>
          </a:prstGeom>
          <a:noFill/>
          <a:ln>
            <a:noFill/>
          </a:ln>
        </p:spPr>
      </p:pic>
      <p:sp>
        <p:nvSpPr>
          <p:cNvPr id="226" name="Google Shape;226;p25"/>
          <p:cNvSpPr txBox="1"/>
          <p:nvPr/>
        </p:nvSpPr>
        <p:spPr>
          <a:xfrm>
            <a:off x="857250" y="7373688"/>
            <a:ext cx="16573500" cy="498598"/>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Short-form content platforms correlate with higher anxiety, whereas direct communication tools show the lowest impact.</a:t>
            </a:r>
            <a:endParaRPr sz="2700"/>
          </a:p>
        </p:txBody>
      </p:sp>
      <p:sp>
        <p:nvSpPr>
          <p:cNvPr id="227" name="Google Shape;227;p25"/>
          <p:cNvSpPr txBox="1"/>
          <p:nvPr/>
        </p:nvSpPr>
        <p:spPr>
          <a:xfrm>
            <a:off x="857250" y="857250"/>
            <a:ext cx="17402400"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PLATFORM VS. ANXIETY LEVELS</a:t>
            </a:r>
            <a:endParaRPr sz="2700"/>
          </a:p>
        </p:txBody>
      </p:sp>
      <p:sp>
        <p:nvSpPr>
          <p:cNvPr id="228" name="Google Shape;228;p25"/>
          <p:cNvSpPr/>
          <p:nvPr/>
        </p:nvSpPr>
        <p:spPr>
          <a:xfrm>
            <a:off x="857250" y="1843088"/>
            <a:ext cx="16573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943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32"/>
        <p:cNvGrpSpPr/>
        <p:nvPr/>
      </p:nvGrpSpPr>
      <p:grpSpPr>
        <a:xfrm>
          <a:off x="0" y="0"/>
          <a:ext cx="0" cy="0"/>
          <a:chOff x="0" y="0"/>
          <a:chExt cx="0" cy="0"/>
        </a:xfrm>
      </p:grpSpPr>
      <p:pic>
        <p:nvPicPr>
          <p:cNvPr id="233" name="Google Shape;233;p26"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34" name="Google Shape;234;p26"/>
          <p:cNvSpPr txBox="1"/>
          <p:nvPr/>
        </p:nvSpPr>
        <p:spPr>
          <a:xfrm>
            <a:off x="857250" y="7373689"/>
            <a:ext cx="16573500" cy="664797"/>
          </a:xfrm>
          <a:prstGeom prst="rect">
            <a:avLst/>
          </a:prstGeom>
          <a:noFill/>
          <a:ln>
            <a:noFill/>
          </a:ln>
        </p:spPr>
        <p:txBody>
          <a:bodyPr spcFirstLastPara="1" wrap="square" lIns="0" tIns="0" rIns="0" bIns="0" anchor="t" anchorCtr="0">
            <a:spAutoFit/>
          </a:bodyPr>
          <a:lstStyle/>
          <a:p>
            <a:pPr algn="ctr">
              <a:lnSpc>
                <a:spcPct val="160000"/>
              </a:lnSpc>
            </a:pPr>
            <a:endParaRPr sz="2700"/>
          </a:p>
        </p:txBody>
      </p:sp>
      <p:sp>
        <p:nvSpPr>
          <p:cNvPr id="235" name="Google Shape;235;p26"/>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AVERAGE MOOD SCORE BY PLATFORM</a:t>
            </a:r>
            <a:endParaRPr sz="2700"/>
          </a:p>
        </p:txBody>
      </p:sp>
      <p:sp>
        <p:nvSpPr>
          <p:cNvPr id="236" name="Google Shape;236;p26"/>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pic>
        <p:nvPicPr>
          <p:cNvPr id="237" name="Google Shape;237;p26" title="moodlevel.png"/>
          <p:cNvPicPr preferRelativeResize="0"/>
          <p:nvPr/>
        </p:nvPicPr>
        <p:blipFill>
          <a:blip r:embed="rId4">
            <a:alphaModFix/>
          </a:blip>
          <a:stretch>
            <a:fillRect/>
          </a:stretch>
        </p:blipFill>
        <p:spPr>
          <a:xfrm>
            <a:off x="1043776" y="2776538"/>
            <a:ext cx="16200449" cy="6653213"/>
          </a:xfrm>
          <a:prstGeom prst="rect">
            <a:avLst/>
          </a:prstGeom>
          <a:noFill/>
          <a:ln>
            <a:noFill/>
          </a:ln>
        </p:spPr>
      </p:pic>
    </p:spTree>
    <p:extLst>
      <p:ext uri="{BB962C8B-B14F-4D97-AF65-F5344CB8AC3E}">
        <p14:creationId xmlns:p14="http://schemas.microsoft.com/office/powerpoint/2010/main" val="323160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rot="403359">
            <a:off x="7923892" y="-24315"/>
            <a:ext cx="16623792" cy="11698986"/>
            <a:chOff x="0" y="0"/>
            <a:chExt cx="22165056" cy="15598648"/>
          </a:xfrm>
        </p:grpSpPr>
        <p:sp>
          <p:nvSpPr>
            <p:cNvPr id="3" name="Freeform 3"/>
            <p:cNvSpPr/>
            <p:nvPr/>
          </p:nvSpPr>
          <p:spPr>
            <a:xfrm>
              <a:off x="0" y="0"/>
              <a:ext cx="22165056" cy="15598648"/>
            </a:xfrm>
            <a:custGeom>
              <a:avLst/>
              <a:gdLst/>
              <a:ahLst/>
              <a:cxnLst/>
              <a:rect l="l" t="t" r="r" b="b"/>
              <a:pathLst>
                <a:path w="22165056" h="15598648">
                  <a:moveTo>
                    <a:pt x="0" y="0"/>
                  </a:moveTo>
                  <a:lnTo>
                    <a:pt x="22165056" y="0"/>
                  </a:lnTo>
                  <a:lnTo>
                    <a:pt x="22165056" y="15598648"/>
                  </a:lnTo>
                  <a:lnTo>
                    <a:pt x="0" y="15598648"/>
                  </a:lnTo>
                  <a:lnTo>
                    <a:pt x="0" y="0"/>
                  </a:lnTo>
                  <a:close/>
                </a:path>
              </a:pathLst>
            </a:custGeom>
            <a:blipFill>
              <a:blip r:embed="rId2">
                <a:alphaModFix amt="50000"/>
              </a:blip>
              <a:stretch>
                <a:fillRect t="-5" b="-5"/>
              </a:stretch>
            </a:blipFill>
          </p:spPr>
          <p:txBody>
            <a:bodyPr/>
            <a:lstStyle/>
            <a:p>
              <a:endParaRPr lang="en-US"/>
            </a:p>
          </p:txBody>
        </p:sp>
      </p:grpSp>
      <p:grpSp>
        <p:nvGrpSpPr>
          <p:cNvPr id="4" name="Group 4"/>
          <p:cNvGrpSpPr/>
          <p:nvPr/>
        </p:nvGrpSpPr>
        <p:grpSpPr>
          <a:xfrm rot="903030">
            <a:off x="15859026" y="3096622"/>
            <a:ext cx="753522" cy="683800"/>
            <a:chOff x="0" y="0"/>
            <a:chExt cx="1004697" cy="911733"/>
          </a:xfrm>
        </p:grpSpPr>
        <p:sp>
          <p:nvSpPr>
            <p:cNvPr id="5" name="Freeform 5"/>
            <p:cNvSpPr/>
            <p:nvPr/>
          </p:nvSpPr>
          <p:spPr>
            <a:xfrm>
              <a:off x="0" y="0"/>
              <a:ext cx="1004697" cy="911733"/>
            </a:xfrm>
            <a:custGeom>
              <a:avLst/>
              <a:gdLst/>
              <a:ahLst/>
              <a:cxnLst/>
              <a:rect l="l" t="t" r="r" b="b"/>
              <a:pathLst>
                <a:path w="1004697" h="911733">
                  <a:moveTo>
                    <a:pt x="0" y="0"/>
                  </a:moveTo>
                  <a:lnTo>
                    <a:pt x="1004697" y="0"/>
                  </a:lnTo>
                  <a:lnTo>
                    <a:pt x="1004697" y="911733"/>
                  </a:lnTo>
                  <a:lnTo>
                    <a:pt x="0" y="911733"/>
                  </a:lnTo>
                  <a:lnTo>
                    <a:pt x="0" y="0"/>
                  </a:lnTo>
                  <a:close/>
                </a:path>
              </a:pathLst>
            </a:custGeom>
            <a:blipFill>
              <a:blip r:embed="rId3"/>
              <a:stretch>
                <a:fillRect t="-47" b="-47"/>
              </a:stretch>
            </a:blipFill>
          </p:spPr>
          <p:txBody>
            <a:bodyPr/>
            <a:lstStyle/>
            <a:p>
              <a:endParaRPr lang="en-US"/>
            </a:p>
          </p:txBody>
        </p:sp>
      </p:grpSp>
      <p:sp>
        <p:nvSpPr>
          <p:cNvPr id="6" name="TextBox 6"/>
          <p:cNvSpPr txBox="1"/>
          <p:nvPr/>
        </p:nvSpPr>
        <p:spPr>
          <a:xfrm>
            <a:off x="448675" y="191849"/>
            <a:ext cx="9359879" cy="3619837"/>
          </a:xfrm>
          <a:prstGeom prst="rect">
            <a:avLst/>
          </a:prstGeom>
        </p:spPr>
        <p:txBody>
          <a:bodyPr lIns="0" tIns="0" rIns="0" bIns="0" rtlCol="0" anchor="t">
            <a:spAutoFit/>
          </a:bodyPr>
          <a:lstStyle/>
          <a:p>
            <a:pPr algn="l">
              <a:lnSpc>
                <a:spcPts val="9369"/>
              </a:lnSpc>
            </a:pPr>
            <a:r>
              <a:rPr lang="en-US" sz="9369" b="1" spc="-468" dirty="0">
                <a:solidFill>
                  <a:srgbClr val="8E7DE4"/>
                </a:solidFill>
                <a:latin typeface="Touvlo Bold"/>
                <a:ea typeface="Touvlo Bold"/>
                <a:cs typeface="Touvlo Bold"/>
                <a:sym typeface="Touvlo Bold"/>
              </a:rPr>
              <a:t>Mental Health &amp; Social Media Dataset</a:t>
            </a:r>
          </a:p>
        </p:txBody>
      </p:sp>
      <p:grpSp>
        <p:nvGrpSpPr>
          <p:cNvPr id="7" name="Group 7"/>
          <p:cNvGrpSpPr/>
          <p:nvPr/>
        </p:nvGrpSpPr>
        <p:grpSpPr>
          <a:xfrm>
            <a:off x="11354596" y="-792191"/>
            <a:ext cx="7139559" cy="11228451"/>
            <a:chOff x="0" y="0"/>
            <a:chExt cx="9519412" cy="14971268"/>
          </a:xfrm>
        </p:grpSpPr>
        <p:sp>
          <p:nvSpPr>
            <p:cNvPr id="8" name="Freeform 8"/>
            <p:cNvSpPr/>
            <p:nvPr/>
          </p:nvSpPr>
          <p:spPr>
            <a:xfrm>
              <a:off x="0" y="0"/>
              <a:ext cx="9519412" cy="14971268"/>
            </a:xfrm>
            <a:custGeom>
              <a:avLst/>
              <a:gdLst/>
              <a:ahLst/>
              <a:cxnLst/>
              <a:rect l="l" t="t" r="r" b="b"/>
              <a:pathLst>
                <a:path w="9519412" h="14971268">
                  <a:moveTo>
                    <a:pt x="0" y="0"/>
                  </a:moveTo>
                  <a:lnTo>
                    <a:pt x="9519412" y="0"/>
                  </a:lnTo>
                  <a:lnTo>
                    <a:pt x="9519412" y="14971268"/>
                  </a:lnTo>
                  <a:lnTo>
                    <a:pt x="0" y="14971268"/>
                  </a:lnTo>
                  <a:lnTo>
                    <a:pt x="0" y="0"/>
                  </a:lnTo>
                  <a:close/>
                </a:path>
              </a:pathLst>
            </a:custGeom>
            <a:blipFill>
              <a:blip r:embed="rId4"/>
              <a:stretch>
                <a:fillRect l="-22" r="-22"/>
              </a:stretch>
            </a:blipFill>
          </p:spPr>
          <p:txBody>
            <a:bodyPr/>
            <a:lstStyle/>
            <a:p>
              <a:endParaRPr lang="en-US"/>
            </a:p>
          </p:txBody>
        </p:sp>
      </p:grpSp>
      <p:sp>
        <p:nvSpPr>
          <p:cNvPr id="9" name="TextBox 9"/>
          <p:cNvSpPr txBox="1"/>
          <p:nvPr/>
        </p:nvSpPr>
        <p:spPr>
          <a:xfrm>
            <a:off x="233275" y="3997308"/>
            <a:ext cx="12055773" cy="5127600"/>
          </a:xfrm>
          <a:prstGeom prst="rect">
            <a:avLst/>
          </a:prstGeom>
        </p:spPr>
        <p:txBody>
          <a:bodyPr lIns="0" tIns="0" rIns="0" bIns="0" rtlCol="0" anchor="t">
            <a:spAutoFit/>
          </a:bodyPr>
          <a:lstStyle/>
          <a:p>
            <a:pPr algn="l" rtl="1">
              <a:lnSpc>
                <a:spcPts val="4549"/>
              </a:lnSpc>
            </a:pPr>
            <a:r>
              <a:rPr lang="ar-EG" sz="3249" spc="-64">
                <a:solidFill>
                  <a:srgbClr val="FFFFFF"/>
                </a:solidFill>
                <a:latin typeface="Open Sauce"/>
                <a:ea typeface="Open Sauce"/>
                <a:cs typeface="Open Sauce"/>
                <a:sym typeface="Open Sauce"/>
                <a:rtl/>
              </a:rPr>
              <a:t> </a:t>
            </a:r>
            <a:r>
              <a:rPr lang="en-US" sz="3249" spc="-64">
                <a:solidFill>
                  <a:srgbClr val="FFFFFF"/>
                </a:solidFill>
                <a:latin typeface="Open Sauce"/>
                <a:ea typeface="Open Sauce"/>
                <a:cs typeface="Open Sauce"/>
                <a:sym typeface="Open Sauce"/>
              </a:rPr>
              <a:t>The dataset focuses on understanding the relationship between social media usage, lifestyle factors, and mental health conditions. The main objective is to analyze how different factors affect an individual’s mental state and to prepare the data for Machine Learning tasks. The dataset contains multiple records representing individuals and their daily habits related to social media usage, sleep, physical activity, and psychological indicators such as stress, anxiety, .and mood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41"/>
        <p:cNvGrpSpPr/>
        <p:nvPr/>
      </p:nvGrpSpPr>
      <p:grpSpPr>
        <a:xfrm>
          <a:off x="0" y="0"/>
          <a:ext cx="0" cy="0"/>
          <a:chOff x="0" y="0"/>
          <a:chExt cx="0" cy="0"/>
        </a:xfrm>
      </p:grpSpPr>
      <p:pic>
        <p:nvPicPr>
          <p:cNvPr id="242" name="Google Shape;242;p27"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243" name="Google Shape;243;p27" descr="image.png"/>
          <p:cNvPicPr preferRelativeResize="0"/>
          <p:nvPr/>
        </p:nvPicPr>
        <p:blipFill rotWithShape="1">
          <a:blip r:embed="rId4">
            <a:alphaModFix/>
          </a:blip>
          <a:srcRect/>
          <a:stretch/>
        </p:blipFill>
        <p:spPr>
          <a:xfrm>
            <a:off x="857250" y="2428875"/>
            <a:ext cx="16573500" cy="7000875"/>
          </a:xfrm>
          <a:prstGeom prst="rect">
            <a:avLst/>
          </a:prstGeom>
          <a:noFill/>
          <a:ln>
            <a:noFill/>
          </a:ln>
        </p:spPr>
      </p:pic>
      <p:sp>
        <p:nvSpPr>
          <p:cNvPr id="244" name="Google Shape;244;p27"/>
          <p:cNvSpPr txBox="1"/>
          <p:nvPr/>
        </p:nvSpPr>
        <p:spPr>
          <a:xfrm>
            <a:off x="857250" y="7373688"/>
            <a:ext cx="16573500" cy="498598"/>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Inverse to anxiety, mood scores are highest on communication apps and lowest on high-frequency scrolling apps.</a:t>
            </a:r>
            <a:endParaRPr sz="2700"/>
          </a:p>
        </p:txBody>
      </p:sp>
      <p:sp>
        <p:nvSpPr>
          <p:cNvPr id="245" name="Google Shape;245;p27"/>
          <p:cNvSpPr txBox="1"/>
          <p:nvPr/>
        </p:nvSpPr>
        <p:spPr>
          <a:xfrm>
            <a:off x="857250" y="857250"/>
            <a:ext cx="17402400"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AVERAGE MOOD SCORE BY PLATFORM</a:t>
            </a:r>
            <a:endParaRPr sz="2700"/>
          </a:p>
        </p:txBody>
      </p:sp>
      <p:sp>
        <p:nvSpPr>
          <p:cNvPr id="246" name="Google Shape;246;p27"/>
          <p:cNvSpPr/>
          <p:nvPr/>
        </p:nvSpPr>
        <p:spPr>
          <a:xfrm>
            <a:off x="857250" y="1843088"/>
            <a:ext cx="16573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4214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50"/>
        <p:cNvGrpSpPr/>
        <p:nvPr/>
      </p:nvGrpSpPr>
      <p:grpSpPr>
        <a:xfrm>
          <a:off x="0" y="0"/>
          <a:ext cx="0" cy="0"/>
          <a:chOff x="0" y="0"/>
          <a:chExt cx="0" cy="0"/>
        </a:xfrm>
      </p:grpSpPr>
      <p:pic>
        <p:nvPicPr>
          <p:cNvPr id="251" name="Google Shape;251;p28" descr="image.png"/>
          <p:cNvPicPr preferRelativeResize="0"/>
          <p:nvPr/>
        </p:nvPicPr>
        <p:blipFill rotWithShape="1">
          <a:blip r:embed="rId3">
            <a:alphaModFix/>
          </a:blip>
          <a:srcRect/>
          <a:stretch/>
        </p:blipFill>
        <p:spPr>
          <a:xfrm>
            <a:off x="0" y="35720"/>
            <a:ext cx="18288000" cy="10287000"/>
          </a:xfrm>
          <a:prstGeom prst="rect">
            <a:avLst/>
          </a:prstGeom>
          <a:noFill/>
          <a:ln>
            <a:noFill/>
          </a:ln>
        </p:spPr>
      </p:pic>
      <p:sp>
        <p:nvSpPr>
          <p:cNvPr id="252" name="Google Shape;252;p28"/>
          <p:cNvSpPr txBox="1"/>
          <p:nvPr/>
        </p:nvSpPr>
        <p:spPr>
          <a:xfrm>
            <a:off x="623888" y="711976"/>
            <a:ext cx="11715750" cy="2181366"/>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ADVANCED SQL TECHNIQUES :</a:t>
            </a:r>
            <a:endParaRPr sz="4725">
              <a:solidFill>
                <a:srgbClr val="F8FAFC"/>
              </a:solidFill>
              <a:latin typeface="Rajdhani SemiBold"/>
              <a:ea typeface="Rajdhani SemiBold"/>
              <a:cs typeface="Rajdhani SemiBold"/>
              <a:sym typeface="Rajdhani SemiBold"/>
            </a:endParaRPr>
          </a:p>
          <a:p>
            <a:endParaRPr sz="4725">
              <a:solidFill>
                <a:srgbClr val="F8FAFC"/>
              </a:solidFill>
              <a:latin typeface="Rajdhani SemiBold"/>
              <a:ea typeface="Rajdhani SemiBold"/>
              <a:cs typeface="Rajdhani SemiBold"/>
              <a:sym typeface="Rajdhani SemiBold"/>
            </a:endParaRPr>
          </a:p>
          <a:p>
            <a:r>
              <a:rPr lang="en-US" sz="4725">
                <a:solidFill>
                  <a:srgbClr val="F8FAFC"/>
                </a:solidFill>
                <a:latin typeface="Rajdhani SemiBold"/>
                <a:ea typeface="Rajdhani SemiBold"/>
                <a:cs typeface="Rajdhani SemiBold"/>
                <a:sym typeface="Rajdhani SemiBold"/>
              </a:rPr>
              <a:t>                                              Create View</a:t>
            </a:r>
            <a:endParaRPr sz="2700"/>
          </a:p>
        </p:txBody>
      </p:sp>
      <p:sp>
        <p:nvSpPr>
          <p:cNvPr id="253" name="Google Shape;253;p28"/>
          <p:cNvSpPr/>
          <p:nvPr/>
        </p:nvSpPr>
        <p:spPr>
          <a:xfrm>
            <a:off x="857250" y="2128838"/>
            <a:ext cx="7429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254" name="Google Shape;254;p28"/>
          <p:cNvSpPr txBox="1"/>
          <p:nvPr/>
        </p:nvSpPr>
        <p:spPr>
          <a:xfrm>
            <a:off x="857250" y="3924821"/>
            <a:ext cx="7429500" cy="664797"/>
          </a:xfrm>
          <a:prstGeom prst="rect">
            <a:avLst/>
          </a:prstGeom>
          <a:noFill/>
          <a:ln>
            <a:noFill/>
          </a:ln>
        </p:spPr>
        <p:txBody>
          <a:bodyPr spcFirstLastPara="1" wrap="square" lIns="0" tIns="0" rIns="0" bIns="0" anchor="t" anchorCtr="0">
            <a:spAutoFit/>
          </a:bodyPr>
          <a:lstStyle/>
          <a:p>
            <a:pPr>
              <a:lnSpc>
                <a:spcPct val="160000"/>
              </a:lnSpc>
            </a:pPr>
            <a:endParaRPr sz="2700"/>
          </a:p>
        </p:txBody>
      </p:sp>
      <p:sp>
        <p:nvSpPr>
          <p:cNvPr id="255" name="Google Shape;255;p28"/>
          <p:cNvSpPr txBox="1"/>
          <p:nvPr/>
        </p:nvSpPr>
        <p:spPr>
          <a:xfrm>
            <a:off x="1328738" y="5716941"/>
            <a:ext cx="69579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sp>
        <p:nvSpPr>
          <p:cNvPr id="256" name="Google Shape;256;p28"/>
          <p:cNvSpPr txBox="1"/>
          <p:nvPr/>
        </p:nvSpPr>
        <p:spPr>
          <a:xfrm>
            <a:off x="1200150" y="6754125"/>
            <a:ext cx="70866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pic>
        <p:nvPicPr>
          <p:cNvPr id="257" name="Google Shape;257;p28" title="view.png"/>
          <p:cNvPicPr preferRelativeResize="0"/>
          <p:nvPr/>
        </p:nvPicPr>
        <p:blipFill>
          <a:blip r:embed="rId4">
            <a:alphaModFix/>
          </a:blip>
          <a:stretch>
            <a:fillRect/>
          </a:stretch>
        </p:blipFill>
        <p:spPr>
          <a:xfrm>
            <a:off x="1231108" y="3021806"/>
            <a:ext cx="15359063" cy="6319838"/>
          </a:xfrm>
          <a:prstGeom prst="rect">
            <a:avLst/>
          </a:prstGeom>
          <a:noFill/>
          <a:ln>
            <a:noFill/>
          </a:ln>
        </p:spPr>
      </p:pic>
    </p:spTree>
    <p:extLst>
      <p:ext uri="{BB962C8B-B14F-4D97-AF65-F5344CB8AC3E}">
        <p14:creationId xmlns:p14="http://schemas.microsoft.com/office/powerpoint/2010/main" val="1874991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61"/>
        <p:cNvGrpSpPr/>
        <p:nvPr/>
      </p:nvGrpSpPr>
      <p:grpSpPr>
        <a:xfrm>
          <a:off x="0" y="0"/>
          <a:ext cx="0" cy="0"/>
          <a:chOff x="0" y="0"/>
          <a:chExt cx="0" cy="0"/>
        </a:xfrm>
      </p:grpSpPr>
      <p:pic>
        <p:nvPicPr>
          <p:cNvPr id="262" name="Google Shape;262;p29"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63" name="Google Shape;263;p29"/>
          <p:cNvSpPr txBox="1"/>
          <p:nvPr/>
        </p:nvSpPr>
        <p:spPr>
          <a:xfrm>
            <a:off x="623888" y="711976"/>
            <a:ext cx="12322800" cy="2908489"/>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ADVANCED SQL TECHNIQUES :</a:t>
            </a:r>
            <a:endParaRPr sz="4725">
              <a:solidFill>
                <a:srgbClr val="F8FAFC"/>
              </a:solidFill>
              <a:latin typeface="Rajdhani SemiBold"/>
              <a:ea typeface="Rajdhani SemiBold"/>
              <a:cs typeface="Rajdhani SemiBold"/>
              <a:sym typeface="Rajdhani SemiBold"/>
            </a:endParaRPr>
          </a:p>
          <a:p>
            <a:endParaRPr sz="4725">
              <a:solidFill>
                <a:srgbClr val="F8FAFC"/>
              </a:solidFill>
              <a:latin typeface="Rajdhani SemiBold"/>
              <a:ea typeface="Rajdhani SemiBold"/>
              <a:cs typeface="Rajdhani SemiBold"/>
              <a:sym typeface="Rajdhani SemiBold"/>
            </a:endParaRPr>
          </a:p>
          <a:p>
            <a:r>
              <a:rPr lang="en-US" sz="4725">
                <a:solidFill>
                  <a:srgbClr val="F8FAFC"/>
                </a:solidFill>
                <a:latin typeface="Rajdhani SemiBold"/>
                <a:ea typeface="Rajdhani SemiBold"/>
                <a:cs typeface="Rajdhani SemiBold"/>
                <a:sym typeface="Rajdhani SemiBold"/>
              </a:rPr>
              <a:t>                                      Create Stored Procedure</a:t>
            </a:r>
            <a:endParaRPr sz="2700"/>
          </a:p>
        </p:txBody>
      </p:sp>
      <p:sp>
        <p:nvSpPr>
          <p:cNvPr id="264" name="Google Shape;264;p29"/>
          <p:cNvSpPr/>
          <p:nvPr/>
        </p:nvSpPr>
        <p:spPr>
          <a:xfrm>
            <a:off x="857250" y="2128838"/>
            <a:ext cx="7429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265" name="Google Shape;265;p29"/>
          <p:cNvSpPr txBox="1"/>
          <p:nvPr/>
        </p:nvSpPr>
        <p:spPr>
          <a:xfrm>
            <a:off x="857250" y="3924821"/>
            <a:ext cx="7429500" cy="664797"/>
          </a:xfrm>
          <a:prstGeom prst="rect">
            <a:avLst/>
          </a:prstGeom>
          <a:noFill/>
          <a:ln>
            <a:noFill/>
          </a:ln>
        </p:spPr>
        <p:txBody>
          <a:bodyPr spcFirstLastPara="1" wrap="square" lIns="0" tIns="0" rIns="0" bIns="0" anchor="t" anchorCtr="0">
            <a:spAutoFit/>
          </a:bodyPr>
          <a:lstStyle/>
          <a:p>
            <a:pPr>
              <a:lnSpc>
                <a:spcPct val="160000"/>
              </a:lnSpc>
            </a:pPr>
            <a:endParaRPr sz="2700"/>
          </a:p>
        </p:txBody>
      </p:sp>
      <p:sp>
        <p:nvSpPr>
          <p:cNvPr id="266" name="Google Shape;266;p29"/>
          <p:cNvSpPr txBox="1"/>
          <p:nvPr/>
        </p:nvSpPr>
        <p:spPr>
          <a:xfrm>
            <a:off x="1328738" y="5716941"/>
            <a:ext cx="69579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sp>
        <p:nvSpPr>
          <p:cNvPr id="267" name="Google Shape;267;p29"/>
          <p:cNvSpPr txBox="1"/>
          <p:nvPr/>
        </p:nvSpPr>
        <p:spPr>
          <a:xfrm>
            <a:off x="1200150" y="6754125"/>
            <a:ext cx="70866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pic>
        <p:nvPicPr>
          <p:cNvPr id="268" name="Google Shape;268;p29" title="stored procedure.png"/>
          <p:cNvPicPr preferRelativeResize="0"/>
          <p:nvPr/>
        </p:nvPicPr>
        <p:blipFill>
          <a:blip r:embed="rId4">
            <a:alphaModFix/>
          </a:blip>
          <a:stretch>
            <a:fillRect/>
          </a:stretch>
        </p:blipFill>
        <p:spPr>
          <a:xfrm>
            <a:off x="1695451" y="3143363"/>
            <a:ext cx="14930438" cy="6249263"/>
          </a:xfrm>
          <a:prstGeom prst="rect">
            <a:avLst/>
          </a:prstGeom>
          <a:noFill/>
          <a:ln>
            <a:noFill/>
          </a:ln>
        </p:spPr>
      </p:pic>
    </p:spTree>
    <p:extLst>
      <p:ext uri="{BB962C8B-B14F-4D97-AF65-F5344CB8AC3E}">
        <p14:creationId xmlns:p14="http://schemas.microsoft.com/office/powerpoint/2010/main" val="1983005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72"/>
        <p:cNvGrpSpPr/>
        <p:nvPr/>
      </p:nvGrpSpPr>
      <p:grpSpPr>
        <a:xfrm>
          <a:off x="0" y="0"/>
          <a:ext cx="0" cy="0"/>
          <a:chOff x="0" y="0"/>
          <a:chExt cx="0" cy="0"/>
        </a:xfrm>
      </p:grpSpPr>
      <p:pic>
        <p:nvPicPr>
          <p:cNvPr id="273" name="Google Shape;273;p30"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74" name="Google Shape;274;p30"/>
          <p:cNvSpPr txBox="1"/>
          <p:nvPr/>
        </p:nvSpPr>
        <p:spPr>
          <a:xfrm>
            <a:off x="623888" y="711976"/>
            <a:ext cx="12322800" cy="2181366"/>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ADVANCED SQL TECHNIQUES :</a:t>
            </a:r>
            <a:endParaRPr sz="4725">
              <a:solidFill>
                <a:srgbClr val="F8FAFC"/>
              </a:solidFill>
              <a:latin typeface="Rajdhani SemiBold"/>
              <a:ea typeface="Rajdhani SemiBold"/>
              <a:cs typeface="Rajdhani SemiBold"/>
              <a:sym typeface="Rajdhani SemiBold"/>
            </a:endParaRPr>
          </a:p>
          <a:p>
            <a:endParaRPr sz="4725">
              <a:solidFill>
                <a:srgbClr val="F8FAFC"/>
              </a:solidFill>
              <a:latin typeface="Rajdhani SemiBold"/>
              <a:ea typeface="Rajdhani SemiBold"/>
              <a:cs typeface="Rajdhani SemiBold"/>
              <a:sym typeface="Rajdhani SemiBold"/>
            </a:endParaRPr>
          </a:p>
          <a:p>
            <a:r>
              <a:rPr lang="en-US" sz="4725">
                <a:solidFill>
                  <a:srgbClr val="F8FAFC"/>
                </a:solidFill>
                <a:latin typeface="Rajdhani SemiBold"/>
                <a:ea typeface="Rajdhani SemiBold"/>
                <a:cs typeface="Rajdhani SemiBold"/>
                <a:sym typeface="Rajdhani SemiBold"/>
              </a:rPr>
              <a:t>                                           Create Function</a:t>
            </a:r>
            <a:endParaRPr sz="2700"/>
          </a:p>
        </p:txBody>
      </p:sp>
      <p:sp>
        <p:nvSpPr>
          <p:cNvPr id="275" name="Google Shape;275;p30"/>
          <p:cNvSpPr/>
          <p:nvPr/>
        </p:nvSpPr>
        <p:spPr>
          <a:xfrm>
            <a:off x="857250" y="2128838"/>
            <a:ext cx="7429500" cy="14400"/>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
        <p:nvSpPr>
          <p:cNvPr id="276" name="Google Shape;276;p30"/>
          <p:cNvSpPr txBox="1"/>
          <p:nvPr/>
        </p:nvSpPr>
        <p:spPr>
          <a:xfrm>
            <a:off x="857250" y="3924821"/>
            <a:ext cx="7429500" cy="664797"/>
          </a:xfrm>
          <a:prstGeom prst="rect">
            <a:avLst/>
          </a:prstGeom>
          <a:noFill/>
          <a:ln>
            <a:noFill/>
          </a:ln>
        </p:spPr>
        <p:txBody>
          <a:bodyPr spcFirstLastPara="1" wrap="square" lIns="0" tIns="0" rIns="0" bIns="0" anchor="t" anchorCtr="0">
            <a:spAutoFit/>
          </a:bodyPr>
          <a:lstStyle/>
          <a:p>
            <a:pPr>
              <a:lnSpc>
                <a:spcPct val="160000"/>
              </a:lnSpc>
            </a:pPr>
            <a:endParaRPr sz="2700"/>
          </a:p>
        </p:txBody>
      </p:sp>
      <p:sp>
        <p:nvSpPr>
          <p:cNvPr id="277" name="Google Shape;277;p30"/>
          <p:cNvSpPr txBox="1"/>
          <p:nvPr/>
        </p:nvSpPr>
        <p:spPr>
          <a:xfrm>
            <a:off x="1328738" y="5716941"/>
            <a:ext cx="69579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sp>
        <p:nvSpPr>
          <p:cNvPr id="278" name="Google Shape;278;p30"/>
          <p:cNvSpPr txBox="1"/>
          <p:nvPr/>
        </p:nvSpPr>
        <p:spPr>
          <a:xfrm>
            <a:off x="1200150" y="6754125"/>
            <a:ext cx="7086600" cy="664797"/>
          </a:xfrm>
          <a:prstGeom prst="rect">
            <a:avLst/>
          </a:prstGeom>
          <a:noFill/>
          <a:ln>
            <a:noFill/>
          </a:ln>
        </p:spPr>
        <p:txBody>
          <a:bodyPr spcFirstLastPara="1" wrap="square" lIns="0" tIns="0" rIns="0" bIns="0" anchor="ctr" anchorCtr="0">
            <a:spAutoFit/>
          </a:bodyPr>
          <a:lstStyle/>
          <a:p>
            <a:pPr>
              <a:lnSpc>
                <a:spcPct val="160000"/>
              </a:lnSpc>
            </a:pPr>
            <a:endParaRPr sz="2700"/>
          </a:p>
        </p:txBody>
      </p:sp>
      <p:pic>
        <p:nvPicPr>
          <p:cNvPr id="279" name="Google Shape;279;p30" title="fuction.png"/>
          <p:cNvPicPr preferRelativeResize="0"/>
          <p:nvPr/>
        </p:nvPicPr>
        <p:blipFill>
          <a:blip r:embed="rId4">
            <a:alphaModFix/>
          </a:blip>
          <a:stretch>
            <a:fillRect/>
          </a:stretch>
        </p:blipFill>
        <p:spPr>
          <a:xfrm>
            <a:off x="1624013" y="3081825"/>
            <a:ext cx="15180450" cy="6576450"/>
          </a:xfrm>
          <a:prstGeom prst="rect">
            <a:avLst/>
          </a:prstGeom>
          <a:noFill/>
          <a:ln>
            <a:noFill/>
          </a:ln>
        </p:spPr>
      </p:pic>
    </p:spTree>
    <p:extLst>
      <p:ext uri="{BB962C8B-B14F-4D97-AF65-F5344CB8AC3E}">
        <p14:creationId xmlns:p14="http://schemas.microsoft.com/office/powerpoint/2010/main" val="2928470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283"/>
        <p:cNvGrpSpPr/>
        <p:nvPr/>
      </p:nvGrpSpPr>
      <p:grpSpPr>
        <a:xfrm>
          <a:off x="0" y="0"/>
          <a:ext cx="0" cy="0"/>
          <a:chOff x="0" y="0"/>
          <a:chExt cx="0" cy="0"/>
        </a:xfrm>
      </p:grpSpPr>
      <p:pic>
        <p:nvPicPr>
          <p:cNvPr id="284" name="Google Shape;284;p31" descr="image.png"/>
          <p:cNvPicPr preferRelativeResize="0"/>
          <p:nvPr/>
        </p:nvPicPr>
        <p:blipFill rotWithShape="1">
          <a:blip r:embed="rId3">
            <a:alphaModFix/>
          </a:blip>
          <a:srcRect/>
          <a:stretch/>
        </p:blipFill>
        <p:spPr>
          <a:xfrm>
            <a:off x="0" y="0"/>
            <a:ext cx="18288000" cy="10287000"/>
          </a:xfrm>
          <a:prstGeom prst="rect">
            <a:avLst/>
          </a:prstGeom>
          <a:noFill/>
          <a:ln>
            <a:noFill/>
          </a:ln>
        </p:spPr>
      </p:pic>
      <p:pic>
        <p:nvPicPr>
          <p:cNvPr id="285" name="Google Shape;285;p31" descr="image.png"/>
          <p:cNvPicPr preferRelativeResize="0"/>
          <p:nvPr/>
        </p:nvPicPr>
        <p:blipFill rotWithShape="1">
          <a:blip r:embed="rId4">
            <a:alphaModFix/>
          </a:blip>
          <a:srcRect/>
          <a:stretch/>
        </p:blipFill>
        <p:spPr>
          <a:xfrm>
            <a:off x="857250" y="3720554"/>
            <a:ext cx="5238600" cy="4417515"/>
          </a:xfrm>
          <a:prstGeom prst="rect">
            <a:avLst/>
          </a:prstGeom>
          <a:noFill/>
          <a:ln>
            <a:noFill/>
          </a:ln>
        </p:spPr>
      </p:pic>
      <p:pic>
        <p:nvPicPr>
          <p:cNvPr id="286" name="Google Shape;286;p31" descr="image.png"/>
          <p:cNvPicPr preferRelativeResize="0"/>
          <p:nvPr/>
        </p:nvPicPr>
        <p:blipFill rotWithShape="1">
          <a:blip r:embed="rId5">
            <a:alphaModFix/>
          </a:blip>
          <a:srcRect/>
          <a:stretch/>
        </p:blipFill>
        <p:spPr>
          <a:xfrm>
            <a:off x="6524476" y="3720554"/>
            <a:ext cx="5238824" cy="4417515"/>
          </a:xfrm>
          <a:prstGeom prst="rect">
            <a:avLst/>
          </a:prstGeom>
          <a:noFill/>
          <a:ln>
            <a:noFill/>
          </a:ln>
        </p:spPr>
      </p:pic>
      <p:pic>
        <p:nvPicPr>
          <p:cNvPr id="287" name="Google Shape;287;p31" descr="image.png"/>
          <p:cNvPicPr preferRelativeResize="0"/>
          <p:nvPr/>
        </p:nvPicPr>
        <p:blipFill rotWithShape="1">
          <a:blip r:embed="rId6">
            <a:alphaModFix/>
          </a:blip>
          <a:srcRect/>
          <a:stretch/>
        </p:blipFill>
        <p:spPr>
          <a:xfrm>
            <a:off x="12191925" y="3720554"/>
            <a:ext cx="5238600" cy="4417515"/>
          </a:xfrm>
          <a:prstGeom prst="rect">
            <a:avLst/>
          </a:prstGeom>
          <a:noFill/>
          <a:ln>
            <a:noFill/>
          </a:ln>
        </p:spPr>
      </p:pic>
      <p:pic>
        <p:nvPicPr>
          <p:cNvPr id="288" name="Google Shape;288;p31" descr="image.png"/>
          <p:cNvPicPr preferRelativeResize="0"/>
          <p:nvPr/>
        </p:nvPicPr>
        <p:blipFill rotWithShape="1">
          <a:blip r:embed="rId7">
            <a:alphaModFix/>
          </a:blip>
          <a:srcRect/>
          <a:stretch/>
        </p:blipFill>
        <p:spPr>
          <a:xfrm>
            <a:off x="3262238" y="4163466"/>
            <a:ext cx="428625" cy="571500"/>
          </a:xfrm>
          <a:prstGeom prst="rect">
            <a:avLst/>
          </a:prstGeom>
          <a:noFill/>
          <a:ln>
            <a:noFill/>
          </a:ln>
        </p:spPr>
      </p:pic>
      <p:sp>
        <p:nvSpPr>
          <p:cNvPr id="289" name="Google Shape;289;p31"/>
          <p:cNvSpPr txBox="1"/>
          <p:nvPr/>
        </p:nvSpPr>
        <p:spPr>
          <a:xfrm>
            <a:off x="1191343" y="5020716"/>
            <a:ext cx="4570415" cy="484748"/>
          </a:xfrm>
          <a:prstGeom prst="rect">
            <a:avLst/>
          </a:prstGeom>
          <a:noFill/>
          <a:ln>
            <a:noFill/>
          </a:ln>
        </p:spPr>
        <p:txBody>
          <a:bodyPr spcFirstLastPara="1" wrap="square" lIns="0" tIns="0" rIns="0" bIns="0" anchor="t" anchorCtr="0">
            <a:spAutoFit/>
          </a:bodyPr>
          <a:lstStyle/>
          <a:p>
            <a:pPr algn="ctr"/>
            <a:r>
              <a:rPr lang="en-US" sz="3150">
                <a:solidFill>
                  <a:srgbClr val="06B6D4"/>
                </a:solidFill>
                <a:latin typeface="Rajdhani SemiBold"/>
                <a:ea typeface="Rajdhani SemiBold"/>
                <a:cs typeface="Rajdhani SemiBold"/>
                <a:sym typeface="Rajdhani SemiBold"/>
              </a:rPr>
              <a:t>PLATFORM MATTERS</a:t>
            </a:r>
            <a:endParaRPr sz="2700"/>
          </a:p>
        </p:txBody>
      </p:sp>
      <p:sp>
        <p:nvSpPr>
          <p:cNvPr id="290" name="Google Shape;290;p31"/>
          <p:cNvSpPr txBox="1"/>
          <p:nvPr/>
        </p:nvSpPr>
        <p:spPr>
          <a:xfrm>
            <a:off x="1300163" y="5792241"/>
            <a:ext cx="4352775" cy="1994392"/>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Not all screen time is equal. Short-form algorithmic content is more strongly linked to anxiety than communication apps.</a:t>
            </a:r>
            <a:endParaRPr sz="2700"/>
          </a:p>
        </p:txBody>
      </p:sp>
      <p:pic>
        <p:nvPicPr>
          <p:cNvPr id="291" name="Google Shape;291;p31" descr="image.png"/>
          <p:cNvPicPr preferRelativeResize="0"/>
          <p:nvPr/>
        </p:nvPicPr>
        <p:blipFill rotWithShape="1">
          <a:blip r:embed="rId8">
            <a:alphaModFix/>
          </a:blip>
          <a:srcRect/>
          <a:stretch/>
        </p:blipFill>
        <p:spPr>
          <a:xfrm>
            <a:off x="8786589" y="4163466"/>
            <a:ext cx="714375" cy="571500"/>
          </a:xfrm>
          <a:prstGeom prst="rect">
            <a:avLst/>
          </a:prstGeom>
          <a:noFill/>
          <a:ln>
            <a:noFill/>
          </a:ln>
        </p:spPr>
      </p:pic>
      <p:sp>
        <p:nvSpPr>
          <p:cNvPr id="292" name="Google Shape;292;p31"/>
          <p:cNvSpPr txBox="1"/>
          <p:nvPr/>
        </p:nvSpPr>
        <p:spPr>
          <a:xfrm>
            <a:off x="6858563" y="5020716"/>
            <a:ext cx="4570649" cy="484748"/>
          </a:xfrm>
          <a:prstGeom prst="rect">
            <a:avLst/>
          </a:prstGeom>
          <a:noFill/>
          <a:ln>
            <a:noFill/>
          </a:ln>
        </p:spPr>
        <p:txBody>
          <a:bodyPr spcFirstLastPara="1" wrap="square" lIns="0" tIns="0" rIns="0" bIns="0" anchor="t" anchorCtr="0">
            <a:spAutoFit/>
          </a:bodyPr>
          <a:lstStyle/>
          <a:p>
            <a:pPr algn="ctr"/>
            <a:r>
              <a:rPr lang="en-US" sz="3150">
                <a:solidFill>
                  <a:srgbClr val="06B6D4"/>
                </a:solidFill>
                <a:latin typeface="Rajdhani SemiBold"/>
                <a:ea typeface="Rajdhani SemiBold"/>
                <a:cs typeface="Rajdhani SemiBold"/>
                <a:sym typeface="Rajdhani SemiBold"/>
              </a:rPr>
              <a:t>SLEEP CORRELATION</a:t>
            </a:r>
            <a:endParaRPr sz="2700"/>
          </a:p>
        </p:txBody>
      </p:sp>
      <p:sp>
        <p:nvSpPr>
          <p:cNvPr id="293" name="Google Shape;293;p31"/>
          <p:cNvSpPr txBox="1"/>
          <p:nvPr/>
        </p:nvSpPr>
        <p:spPr>
          <a:xfrm>
            <a:off x="6967388" y="5792241"/>
            <a:ext cx="4352999" cy="1495794"/>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There is an undeniable link between high stress levels and reduced sleep duration among users.</a:t>
            </a:r>
            <a:endParaRPr sz="2700"/>
          </a:p>
        </p:txBody>
      </p:sp>
      <p:pic>
        <p:nvPicPr>
          <p:cNvPr id="294" name="Google Shape;294;p31" descr="image.png"/>
          <p:cNvPicPr preferRelativeResize="0"/>
          <p:nvPr/>
        </p:nvPicPr>
        <p:blipFill rotWithShape="1">
          <a:blip r:embed="rId9">
            <a:alphaModFix/>
          </a:blip>
          <a:srcRect/>
          <a:stretch/>
        </p:blipFill>
        <p:spPr>
          <a:xfrm>
            <a:off x="14525475" y="4163466"/>
            <a:ext cx="571500" cy="571500"/>
          </a:xfrm>
          <a:prstGeom prst="rect">
            <a:avLst/>
          </a:prstGeom>
          <a:noFill/>
          <a:ln>
            <a:noFill/>
          </a:ln>
        </p:spPr>
      </p:pic>
      <p:sp>
        <p:nvSpPr>
          <p:cNvPr id="295" name="Google Shape;295;p31"/>
          <p:cNvSpPr txBox="1"/>
          <p:nvPr/>
        </p:nvSpPr>
        <p:spPr>
          <a:xfrm>
            <a:off x="12526019" y="5020716"/>
            <a:ext cx="4570415" cy="484748"/>
          </a:xfrm>
          <a:prstGeom prst="rect">
            <a:avLst/>
          </a:prstGeom>
          <a:noFill/>
          <a:ln>
            <a:noFill/>
          </a:ln>
        </p:spPr>
        <p:txBody>
          <a:bodyPr spcFirstLastPara="1" wrap="square" lIns="0" tIns="0" rIns="0" bIns="0" anchor="t" anchorCtr="0">
            <a:spAutoFit/>
          </a:bodyPr>
          <a:lstStyle/>
          <a:p>
            <a:pPr algn="ctr"/>
            <a:r>
              <a:rPr lang="en-US" sz="3150">
                <a:solidFill>
                  <a:srgbClr val="06B6D4"/>
                </a:solidFill>
                <a:latin typeface="Rajdhani SemiBold"/>
                <a:ea typeface="Rajdhani SemiBold"/>
                <a:cs typeface="Rajdhani SemiBold"/>
                <a:sym typeface="Rajdhani SemiBold"/>
              </a:rPr>
              <a:t>DIGITAL WELLBEING</a:t>
            </a:r>
            <a:endParaRPr sz="2700"/>
          </a:p>
        </p:txBody>
      </p:sp>
      <p:sp>
        <p:nvSpPr>
          <p:cNvPr id="296" name="Google Shape;296;p31"/>
          <p:cNvSpPr txBox="1"/>
          <p:nvPr/>
        </p:nvSpPr>
        <p:spPr>
          <a:xfrm>
            <a:off x="12634838" y="5792241"/>
            <a:ext cx="4352775" cy="1495794"/>
          </a:xfrm>
          <a:prstGeom prst="rect">
            <a:avLst/>
          </a:prstGeom>
          <a:noFill/>
          <a:ln>
            <a:noFill/>
          </a:ln>
        </p:spPr>
        <p:txBody>
          <a:bodyPr spcFirstLastPara="1" wrap="square" lIns="0" tIns="0" rIns="0" bIns="0" anchor="t" anchorCtr="0">
            <a:spAutoFit/>
          </a:bodyPr>
          <a:lstStyle/>
          <a:p>
            <a:pPr algn="ctr">
              <a:lnSpc>
                <a:spcPct val="160000"/>
              </a:lnSpc>
            </a:pPr>
            <a:r>
              <a:rPr lang="en-US" sz="2025">
                <a:solidFill>
                  <a:srgbClr val="CBD5E1"/>
                </a:solidFill>
                <a:latin typeface="Inter"/>
                <a:ea typeface="Inter"/>
                <a:cs typeface="Inter"/>
                <a:sym typeface="Inter"/>
              </a:rPr>
              <a:t>Awareness of these patterns is critical for developing healthier digital habits and improving mental hygiene.</a:t>
            </a:r>
            <a:endParaRPr sz="2700"/>
          </a:p>
        </p:txBody>
      </p:sp>
      <p:sp>
        <p:nvSpPr>
          <p:cNvPr id="297" name="Google Shape;297;p31"/>
          <p:cNvSpPr txBox="1"/>
          <p:nvPr/>
        </p:nvSpPr>
        <p:spPr>
          <a:xfrm>
            <a:off x="857250" y="857250"/>
            <a:ext cx="17402175" cy="727122"/>
          </a:xfrm>
          <a:prstGeom prst="rect">
            <a:avLst/>
          </a:prstGeom>
          <a:noFill/>
          <a:ln>
            <a:noFill/>
          </a:ln>
        </p:spPr>
        <p:txBody>
          <a:bodyPr spcFirstLastPara="1" wrap="square" lIns="0" tIns="0" rIns="0" bIns="0" anchor="t" anchorCtr="0">
            <a:spAutoFit/>
          </a:bodyPr>
          <a:lstStyle/>
          <a:p>
            <a:r>
              <a:rPr lang="en-US" sz="4725">
                <a:solidFill>
                  <a:srgbClr val="F8FAFC"/>
                </a:solidFill>
                <a:latin typeface="Rajdhani SemiBold"/>
                <a:ea typeface="Rajdhani SemiBold"/>
                <a:cs typeface="Rajdhani SemiBold"/>
                <a:sym typeface="Rajdhani SemiBold"/>
              </a:rPr>
              <a:t>CONCLUSION</a:t>
            </a:r>
            <a:endParaRPr sz="2700"/>
          </a:p>
        </p:txBody>
      </p:sp>
      <p:sp>
        <p:nvSpPr>
          <p:cNvPr id="298" name="Google Shape;298;p31"/>
          <p:cNvSpPr/>
          <p:nvPr/>
        </p:nvSpPr>
        <p:spPr>
          <a:xfrm>
            <a:off x="857250" y="1843088"/>
            <a:ext cx="16573500" cy="14288"/>
          </a:xfrm>
          <a:prstGeom prst="rect">
            <a:avLst/>
          </a:prstGeom>
          <a:solidFill>
            <a:srgbClr val="1E293B"/>
          </a:solidFill>
          <a:ln>
            <a:noFill/>
          </a:ln>
        </p:spPr>
        <p:txBody>
          <a:bodyPr spcFirstLastPara="1" wrap="square" lIns="137138" tIns="68550" rIns="137138" bIns="68550" anchor="ctr" anchorCtr="0">
            <a:noAutofit/>
          </a:bodyPr>
          <a:lstStyle/>
          <a:p>
            <a:pPr algn="ctr"/>
            <a:endParaRPr sz="27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4969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Shape 302"/>
        <p:cNvGrpSpPr/>
        <p:nvPr/>
      </p:nvGrpSpPr>
      <p:grpSpPr>
        <a:xfrm>
          <a:off x="0" y="0"/>
          <a:ext cx="0" cy="0"/>
          <a:chOff x="0" y="0"/>
          <a:chExt cx="0" cy="0"/>
        </a:xfrm>
      </p:grpSpPr>
      <p:pic>
        <p:nvPicPr>
          <p:cNvPr id="303" name="Google Shape;303;p32" descr="image.pn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04" name="Google Shape;304;p32"/>
          <p:cNvSpPr txBox="1"/>
          <p:nvPr/>
        </p:nvSpPr>
        <p:spPr>
          <a:xfrm>
            <a:off x="5348525" y="3304654"/>
            <a:ext cx="7590948" cy="3808735"/>
          </a:xfrm>
          <a:prstGeom prst="rect">
            <a:avLst/>
          </a:prstGeom>
          <a:noFill/>
          <a:ln>
            <a:noFill/>
          </a:ln>
        </p:spPr>
        <p:txBody>
          <a:bodyPr spcFirstLastPara="1" wrap="square" lIns="0" tIns="0" rIns="0" bIns="0" anchor="t" anchorCtr="0">
            <a:spAutoFit/>
          </a:bodyPr>
          <a:lstStyle/>
          <a:p>
            <a:pPr algn="ctr">
              <a:lnSpc>
                <a:spcPct val="110000"/>
              </a:lnSpc>
            </a:pPr>
            <a:r>
              <a:rPr lang="en-US" sz="11250" b="1">
                <a:solidFill>
                  <a:srgbClr val="06B6D4"/>
                </a:solidFill>
                <a:latin typeface="Rajdhani"/>
                <a:ea typeface="Rajdhani"/>
                <a:cs typeface="Rajdhani"/>
                <a:sym typeface="Rajdhani"/>
              </a:rPr>
              <a:t>THANK YOU</a:t>
            </a:r>
            <a:endParaRPr sz="2700"/>
          </a:p>
        </p:txBody>
      </p:sp>
      <p:sp>
        <p:nvSpPr>
          <p:cNvPr id="305" name="Google Shape;305;p32"/>
          <p:cNvSpPr txBox="1"/>
          <p:nvPr/>
        </p:nvSpPr>
        <p:spPr>
          <a:xfrm>
            <a:off x="5791125" y="7030799"/>
            <a:ext cx="7229475" cy="664797"/>
          </a:xfrm>
          <a:prstGeom prst="rect">
            <a:avLst/>
          </a:prstGeom>
          <a:noFill/>
          <a:ln>
            <a:noFill/>
          </a:ln>
        </p:spPr>
        <p:txBody>
          <a:bodyPr spcFirstLastPara="1" wrap="square" lIns="0" tIns="0" rIns="0" bIns="0" anchor="t" anchorCtr="0">
            <a:spAutoFit/>
          </a:bodyPr>
          <a:lstStyle/>
          <a:p>
            <a:pPr algn="ctr">
              <a:lnSpc>
                <a:spcPct val="159944"/>
              </a:lnSpc>
            </a:pPr>
            <a:r>
              <a:rPr lang="en-US" sz="2700" dirty="0">
                <a:solidFill>
                  <a:srgbClr val="94A3B8"/>
                </a:solidFill>
                <a:latin typeface="Inter Light"/>
                <a:ea typeface="Inter Light"/>
                <a:cs typeface="Inter Light"/>
                <a:sym typeface="Inter Light"/>
              </a:rPr>
              <a:t>I am happy to answer any questions.</a:t>
            </a:r>
            <a:endParaRPr sz="2700" dirty="0"/>
          </a:p>
        </p:txBody>
      </p:sp>
      <p:sp>
        <p:nvSpPr>
          <p:cNvPr id="306" name="Google Shape;306;p32"/>
          <p:cNvSpPr txBox="1"/>
          <p:nvPr/>
        </p:nvSpPr>
        <p:spPr>
          <a:xfrm>
            <a:off x="6053138" y="6086480"/>
            <a:ext cx="6705450" cy="415498"/>
          </a:xfrm>
          <a:prstGeom prst="rect">
            <a:avLst/>
          </a:prstGeom>
          <a:noFill/>
          <a:ln>
            <a:noFill/>
          </a:ln>
        </p:spPr>
        <p:txBody>
          <a:bodyPr spcFirstLastPara="1" wrap="square" lIns="0" tIns="0" rIns="0" bIns="0" anchor="t" anchorCtr="0">
            <a:spAutoFit/>
          </a:bodyPr>
          <a:lstStyle/>
          <a:p>
            <a:pPr algn="ctr"/>
            <a:endParaRPr sz="2700"/>
          </a:p>
        </p:txBody>
      </p:sp>
      <p:sp>
        <p:nvSpPr>
          <p:cNvPr id="307" name="Google Shape;307;p32"/>
          <p:cNvSpPr txBox="1"/>
          <p:nvPr/>
        </p:nvSpPr>
        <p:spPr>
          <a:xfrm>
            <a:off x="6521037" y="7485644"/>
            <a:ext cx="6465150" cy="1214550"/>
          </a:xfrm>
          <a:prstGeom prst="rect">
            <a:avLst/>
          </a:prstGeom>
          <a:noFill/>
          <a:ln>
            <a:noFill/>
          </a:ln>
        </p:spPr>
        <p:txBody>
          <a:bodyPr spcFirstLastPara="1" wrap="square" lIns="137138" tIns="137138" rIns="137138" bIns="137138" anchor="t" anchorCtr="0">
            <a:noAutofit/>
          </a:bodyPr>
          <a:lstStyle/>
          <a:p>
            <a:r>
              <a:rPr lang="en-US" sz="3300" dirty="0">
                <a:solidFill>
                  <a:srgbClr val="94A1AE"/>
                </a:solidFill>
                <a:latin typeface="Calibri"/>
                <a:ea typeface="Calibri"/>
                <a:cs typeface="Calibri"/>
                <a:sym typeface="Calibri"/>
              </a:rPr>
              <a:t>      Prepared By:  Ziad Adel</a:t>
            </a:r>
            <a:endParaRPr sz="3300" dirty="0">
              <a:solidFill>
                <a:srgbClr val="94A1AE"/>
              </a:solidFill>
              <a:latin typeface="Calibri"/>
              <a:ea typeface="Calibri"/>
              <a:cs typeface="Calibri"/>
              <a:sym typeface="Calibri"/>
            </a:endParaRPr>
          </a:p>
        </p:txBody>
      </p:sp>
      <p:sp>
        <p:nvSpPr>
          <p:cNvPr id="308" name="Google Shape;308;p32"/>
          <p:cNvSpPr txBox="1"/>
          <p:nvPr/>
        </p:nvSpPr>
        <p:spPr>
          <a:xfrm>
            <a:off x="14125575" y="7922401"/>
            <a:ext cx="4198050" cy="1015618"/>
          </a:xfrm>
          <a:prstGeom prst="rect">
            <a:avLst/>
          </a:prstGeom>
          <a:noFill/>
          <a:ln>
            <a:noFill/>
          </a:ln>
        </p:spPr>
        <p:txBody>
          <a:bodyPr spcFirstLastPara="1" wrap="square" lIns="137138" tIns="137138" rIns="137138" bIns="137138" anchor="t" anchorCtr="0">
            <a:spAutoFit/>
          </a:bodyPr>
          <a:lstStyle/>
          <a:p>
            <a:endParaRPr sz="4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958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303"/>
                                        </p:tgtEl>
                                        <p:attrNameLst>
                                          <p:attrName>style.color</p:attrName>
                                        </p:attrNameLst>
                                      </p:cBhvr>
                                      <p:by>
                                        <p:hsl h="0" s="-12549" l="-25098"/>
                                      </p:by>
                                    </p:animClr>
                                    <p:animClr clrSpc="hsl" dir="cw">
                                      <p:cBhvr>
                                        <p:cTn id="7" dur="500" fill="hold"/>
                                        <p:tgtEl>
                                          <p:spTgt spid="303"/>
                                        </p:tgtEl>
                                        <p:attrNameLst>
                                          <p:attrName>fillcolor</p:attrName>
                                        </p:attrNameLst>
                                      </p:cBhvr>
                                      <p:by>
                                        <p:hsl h="0" s="-12549" l="-25098"/>
                                      </p:by>
                                    </p:animClr>
                                    <p:animClr clrSpc="hsl" dir="cw">
                                      <p:cBhvr>
                                        <p:cTn id="8" dur="500" fill="hold"/>
                                        <p:tgtEl>
                                          <p:spTgt spid="303"/>
                                        </p:tgtEl>
                                        <p:attrNameLst>
                                          <p:attrName>stroke.color</p:attrName>
                                        </p:attrNameLst>
                                      </p:cBhvr>
                                      <p:by>
                                        <p:hsl h="0" s="-12549" l="-25098"/>
                                      </p:by>
                                    </p:animClr>
                                    <p:set>
                                      <p:cBhvr>
                                        <p:cTn id="9" dur="500" fill="hold"/>
                                        <p:tgtEl>
                                          <p:spTgt spid="30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C249-416D-96F7-E59E-F97EFB5BE3B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41C866-8B0D-6C2A-C6BD-2F1C9C5052E8}"/>
              </a:ext>
            </a:extLst>
          </p:cNvPr>
          <p:cNvSpPr>
            <a:spLocks noGrp="1"/>
          </p:cNvSpPr>
          <p:nvPr>
            <p:ph type="subTitle" idx="1"/>
          </p:nvPr>
        </p:nvSpPr>
        <p:spPr/>
        <p:txBody>
          <a:bodyPr/>
          <a:lstStyle/>
          <a:p>
            <a:endParaRPr lang="en-US"/>
          </a:p>
        </p:txBody>
      </p:sp>
      <p:pic>
        <p:nvPicPr>
          <p:cNvPr id="4" name="Google Shape;303;p32" descr="image.png">
            <a:extLst>
              <a:ext uri="{FF2B5EF4-FFF2-40B4-BE49-F238E27FC236}">
                <a16:creationId xmlns:a16="http://schemas.microsoft.com/office/drawing/2014/main" id="{F37A7EC7-0837-E999-8A4A-FA5B559E71BF}"/>
              </a:ext>
            </a:extLst>
          </p:cNvPr>
          <p:cNvPicPr preferRelativeResize="0"/>
          <p:nvPr/>
        </p:nvPicPr>
        <p:blipFill rotWithShape="1">
          <a:blip r:embed="rId2">
            <a:alphaModFix/>
          </a:blip>
          <a:srcRect/>
          <a:stretch/>
        </p:blipFill>
        <p:spPr>
          <a:xfrm>
            <a:off x="35625" y="0"/>
            <a:ext cx="18288000" cy="10287000"/>
          </a:xfrm>
          <a:prstGeom prst="rect">
            <a:avLst/>
          </a:prstGeom>
          <a:noFill/>
          <a:ln>
            <a:noFill/>
          </a:ln>
        </p:spPr>
      </p:pic>
      <p:sp>
        <p:nvSpPr>
          <p:cNvPr id="9" name="Google Shape;308;p32">
            <a:extLst>
              <a:ext uri="{FF2B5EF4-FFF2-40B4-BE49-F238E27FC236}">
                <a16:creationId xmlns:a16="http://schemas.microsoft.com/office/drawing/2014/main" id="{77DF7358-CFE4-EEA1-7059-504581F142EC}"/>
              </a:ext>
            </a:extLst>
          </p:cNvPr>
          <p:cNvSpPr txBox="1"/>
          <p:nvPr/>
        </p:nvSpPr>
        <p:spPr>
          <a:xfrm>
            <a:off x="14125575" y="7922401"/>
            <a:ext cx="4198050" cy="1015618"/>
          </a:xfrm>
          <a:prstGeom prst="rect">
            <a:avLst/>
          </a:prstGeom>
          <a:noFill/>
          <a:ln>
            <a:noFill/>
          </a:ln>
        </p:spPr>
        <p:txBody>
          <a:bodyPr spcFirstLastPara="1" wrap="square" lIns="137138" tIns="137138" rIns="137138" bIns="137138" anchor="t" anchorCtr="0">
            <a:spAutoFit/>
          </a:bodyPr>
          <a:lstStyle/>
          <a:p>
            <a:endParaRPr sz="4800">
              <a:solidFill>
                <a:schemeClr val="dk1"/>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B74D9FFE-DBBF-95F2-3C3F-5EC87A866F4D}"/>
              </a:ext>
            </a:extLst>
          </p:cNvPr>
          <p:cNvSpPr txBox="1"/>
          <p:nvPr/>
        </p:nvSpPr>
        <p:spPr>
          <a:xfrm>
            <a:off x="3657600" y="1113069"/>
            <a:ext cx="9158748" cy="7848302"/>
          </a:xfrm>
          <a:prstGeom prst="rect">
            <a:avLst/>
          </a:prstGeom>
          <a:noFill/>
        </p:spPr>
        <p:txBody>
          <a:bodyPr wrap="square">
            <a:spAutoFit/>
          </a:bodyPr>
          <a:lstStyle/>
          <a:p>
            <a:r>
              <a:rPr lang="en-US" sz="2800" b="1" dirty="0">
                <a:solidFill>
                  <a:schemeClr val="tx2">
                    <a:lumMod val="20000"/>
                    <a:lumOff val="80000"/>
                  </a:schemeClr>
                </a:solidFill>
              </a:rPr>
              <a:t>Recommendations for Improving Mental Health on Social Media</a:t>
            </a:r>
          </a:p>
          <a:p>
            <a:pPr marL="514350" indent="-514350">
              <a:buAutoNum type="arabicPeriod"/>
            </a:pPr>
            <a:r>
              <a:rPr lang="en-US" sz="2800" b="1" dirty="0">
                <a:solidFill>
                  <a:schemeClr val="bg2"/>
                </a:solidFill>
              </a:rPr>
              <a:t>Limit Screen </a:t>
            </a:r>
            <a:r>
              <a:rPr lang="en-US" sz="2800" b="1" dirty="0" err="1">
                <a:solidFill>
                  <a:schemeClr val="bg2"/>
                </a:solidFill>
              </a:rPr>
              <a:t>TimeSet</a:t>
            </a:r>
            <a:r>
              <a:rPr lang="en-US" sz="2800" b="1" dirty="0">
                <a:solidFill>
                  <a:schemeClr val="bg2"/>
                </a:solidFill>
              </a:rPr>
              <a:t> daily time limits for social media use to reduce overexposure and prevent mental fatigue, anxiety, and sleep disruption.</a:t>
            </a:r>
          </a:p>
          <a:p>
            <a:pPr marL="514350" indent="-514350">
              <a:buAutoNum type="arabicPeriod"/>
            </a:pPr>
            <a:r>
              <a:rPr lang="en-US" sz="2800" b="1" dirty="0">
                <a:solidFill>
                  <a:schemeClr val="bg2"/>
                </a:solidFill>
              </a:rPr>
              <a:t>Promote Positive and Educational </a:t>
            </a:r>
            <a:r>
              <a:rPr lang="en-US" sz="2800" b="1" dirty="0" err="1">
                <a:solidFill>
                  <a:schemeClr val="bg2"/>
                </a:solidFill>
              </a:rPr>
              <a:t>ContentFollow</a:t>
            </a:r>
            <a:r>
              <a:rPr lang="en-US" sz="2800" b="1" dirty="0">
                <a:solidFill>
                  <a:schemeClr val="bg2"/>
                </a:solidFill>
              </a:rPr>
              <a:t> accounts that encourage motivation, learning, and well-being, and unfollow or mute sources that trigger stress or negative emotions.</a:t>
            </a:r>
          </a:p>
          <a:p>
            <a:pPr marL="514350" indent="-514350">
              <a:buAutoNum type="arabicPeriod"/>
            </a:pPr>
            <a:r>
              <a:rPr lang="en-US" sz="2800" b="1" dirty="0">
                <a:solidFill>
                  <a:schemeClr val="bg2"/>
                </a:solidFill>
              </a:rPr>
              <a:t> Encourage Digital Detox </a:t>
            </a:r>
            <a:r>
              <a:rPr lang="en-US" sz="2800" b="1" dirty="0" err="1">
                <a:solidFill>
                  <a:schemeClr val="bg2"/>
                </a:solidFill>
              </a:rPr>
              <a:t>PeriodsTaking</a:t>
            </a:r>
            <a:r>
              <a:rPr lang="en-US" sz="2800" b="1" dirty="0">
                <a:solidFill>
                  <a:schemeClr val="bg2"/>
                </a:solidFill>
              </a:rPr>
              <a:t> regular breaks from social media helps restore focus, reduce comparison, and improve emotional balance.</a:t>
            </a:r>
          </a:p>
          <a:p>
            <a:pPr marL="514350" indent="-514350">
              <a:buAutoNum type="arabicPeriod"/>
            </a:pPr>
            <a:r>
              <a:rPr lang="en-US" sz="2800" b="1" dirty="0">
                <a:solidFill>
                  <a:schemeClr val="bg2"/>
                </a:solidFill>
              </a:rPr>
              <a:t>Increase Awareness of Unrealistic </a:t>
            </a:r>
            <a:r>
              <a:rPr lang="en-US" sz="2800" b="1" dirty="0" err="1">
                <a:solidFill>
                  <a:schemeClr val="bg2"/>
                </a:solidFill>
              </a:rPr>
              <a:t>StandardsEducate</a:t>
            </a:r>
            <a:r>
              <a:rPr lang="en-US" sz="2800" b="1" dirty="0">
                <a:solidFill>
                  <a:schemeClr val="bg2"/>
                </a:solidFill>
              </a:rPr>
              <a:t> users about edited images and curated lifestyles to reduce unhealthy comparisons and protect self-esteem.</a:t>
            </a:r>
          </a:p>
          <a:p>
            <a:pPr marL="514350" indent="-514350">
              <a:buAutoNum type="arabicPeriod"/>
            </a:pPr>
            <a:r>
              <a:rPr lang="en-US" sz="2800" b="1" dirty="0">
                <a:solidFill>
                  <a:schemeClr val="bg2"/>
                </a:solidFill>
              </a:rPr>
              <a:t>Use Social Media for Connection, Not </a:t>
            </a:r>
            <a:r>
              <a:rPr lang="en-US" sz="2800" b="1" dirty="0" err="1">
                <a:solidFill>
                  <a:schemeClr val="bg2"/>
                </a:solidFill>
              </a:rPr>
              <a:t>ValidationFocus</a:t>
            </a:r>
            <a:r>
              <a:rPr lang="en-US" sz="2800" b="1" dirty="0">
                <a:solidFill>
                  <a:schemeClr val="bg2"/>
                </a:solidFill>
              </a:rPr>
              <a:t> on meaningful interactions and communication rather than likes, shares, and follower counts.</a:t>
            </a:r>
          </a:p>
        </p:txBody>
      </p:sp>
    </p:spTree>
    <p:extLst>
      <p:ext uri="{BB962C8B-B14F-4D97-AF65-F5344CB8AC3E}">
        <p14:creationId xmlns:p14="http://schemas.microsoft.com/office/powerpoint/2010/main" val="917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FB9F-5AD8-9C29-086F-8A7BC1D3C55F}"/>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69C9A6A-2B15-4E5E-4E41-FFAC978BE5BF}"/>
              </a:ext>
            </a:extLst>
          </p:cNvPr>
          <p:cNvSpPr>
            <a:spLocks noGrp="1"/>
          </p:cNvSpPr>
          <p:nvPr>
            <p:ph type="subTitle" idx="1"/>
          </p:nvPr>
        </p:nvSpPr>
        <p:spPr/>
        <p:txBody>
          <a:bodyPr/>
          <a:lstStyle/>
          <a:p>
            <a:endParaRPr lang="en-US" dirty="0"/>
          </a:p>
        </p:txBody>
      </p:sp>
      <p:grpSp>
        <p:nvGrpSpPr>
          <p:cNvPr id="4" name="Group 2">
            <a:extLst>
              <a:ext uri="{FF2B5EF4-FFF2-40B4-BE49-F238E27FC236}">
                <a16:creationId xmlns:a16="http://schemas.microsoft.com/office/drawing/2014/main" id="{BCC68A73-7B9B-25D3-51D5-5808166D0354}"/>
              </a:ext>
            </a:extLst>
          </p:cNvPr>
          <p:cNvGrpSpPr/>
          <p:nvPr/>
        </p:nvGrpSpPr>
        <p:grpSpPr>
          <a:xfrm rot="-5400000">
            <a:off x="2303042" y="1268857"/>
            <a:ext cx="16623792" cy="11698986"/>
            <a:chOff x="-1320800" y="-8938541"/>
            <a:chExt cx="22165056" cy="15598648"/>
          </a:xfrm>
        </p:grpSpPr>
        <p:sp>
          <p:nvSpPr>
            <p:cNvPr id="5" name="Freeform 3">
              <a:extLst>
                <a:ext uri="{FF2B5EF4-FFF2-40B4-BE49-F238E27FC236}">
                  <a16:creationId xmlns:a16="http://schemas.microsoft.com/office/drawing/2014/main" id="{FDD6F5F0-36B9-DA47-5783-7039EF7F0ECE}"/>
                </a:ext>
              </a:extLst>
            </p:cNvPr>
            <p:cNvSpPr/>
            <p:nvPr/>
          </p:nvSpPr>
          <p:spPr>
            <a:xfrm>
              <a:off x="-1320800" y="-8938541"/>
              <a:ext cx="22165056" cy="15598648"/>
            </a:xfrm>
            <a:custGeom>
              <a:avLst/>
              <a:gdLst/>
              <a:ahLst/>
              <a:cxnLst/>
              <a:rect l="l" t="t" r="r" b="b"/>
              <a:pathLst>
                <a:path w="22165056" h="15598648">
                  <a:moveTo>
                    <a:pt x="0" y="0"/>
                  </a:moveTo>
                  <a:lnTo>
                    <a:pt x="22165056" y="0"/>
                  </a:lnTo>
                  <a:lnTo>
                    <a:pt x="22165056" y="15598648"/>
                  </a:lnTo>
                  <a:lnTo>
                    <a:pt x="0" y="15598648"/>
                  </a:lnTo>
                  <a:lnTo>
                    <a:pt x="0" y="0"/>
                  </a:lnTo>
                  <a:close/>
                </a:path>
              </a:pathLst>
            </a:custGeom>
            <a:blipFill>
              <a:blip r:embed="rId2">
                <a:alphaModFix amt="50000"/>
              </a:blip>
              <a:stretch>
                <a:fillRect t="-5" b="-5"/>
              </a:stretch>
            </a:blipFill>
          </p:spPr>
          <p:txBody>
            <a:bodyPr/>
            <a:lstStyle/>
            <a:p>
              <a:endParaRPr lang="en-US"/>
            </a:p>
          </p:txBody>
        </p:sp>
      </p:grpSp>
      <p:grpSp>
        <p:nvGrpSpPr>
          <p:cNvPr id="11" name="Group 11">
            <a:extLst>
              <a:ext uri="{FF2B5EF4-FFF2-40B4-BE49-F238E27FC236}">
                <a16:creationId xmlns:a16="http://schemas.microsoft.com/office/drawing/2014/main" id="{E6139655-E36E-1829-276B-CCF9959AFC9F}"/>
              </a:ext>
            </a:extLst>
          </p:cNvPr>
          <p:cNvGrpSpPr/>
          <p:nvPr/>
        </p:nvGrpSpPr>
        <p:grpSpPr>
          <a:xfrm>
            <a:off x="145330" y="5949951"/>
            <a:ext cx="4387946" cy="3200400"/>
            <a:chOff x="0" y="0"/>
            <a:chExt cx="5561076" cy="3480308"/>
          </a:xfrm>
        </p:grpSpPr>
        <p:sp>
          <p:nvSpPr>
            <p:cNvPr id="12" name="Freeform 12" descr="A screenshot of a computer  AI-generated content may be incorrect.">
              <a:extLst>
                <a:ext uri="{FF2B5EF4-FFF2-40B4-BE49-F238E27FC236}">
                  <a16:creationId xmlns:a16="http://schemas.microsoft.com/office/drawing/2014/main" id="{D52AB7D7-0761-0B1A-1513-74EF9C3619E7}"/>
                </a:ext>
              </a:extLst>
            </p:cNvPr>
            <p:cNvSpPr/>
            <p:nvPr/>
          </p:nvSpPr>
          <p:spPr>
            <a:xfrm>
              <a:off x="0" y="0"/>
              <a:ext cx="5561076" cy="3480308"/>
            </a:xfrm>
            <a:custGeom>
              <a:avLst/>
              <a:gdLst/>
              <a:ahLst/>
              <a:cxnLst/>
              <a:rect l="l" t="t" r="r" b="b"/>
              <a:pathLst>
                <a:path w="5561076" h="3480308">
                  <a:moveTo>
                    <a:pt x="0" y="0"/>
                  </a:moveTo>
                  <a:lnTo>
                    <a:pt x="5561076" y="0"/>
                  </a:lnTo>
                  <a:lnTo>
                    <a:pt x="5561076" y="3480308"/>
                  </a:lnTo>
                  <a:lnTo>
                    <a:pt x="0" y="3480308"/>
                  </a:lnTo>
                  <a:lnTo>
                    <a:pt x="0" y="0"/>
                  </a:lnTo>
                  <a:close/>
                </a:path>
              </a:pathLst>
            </a:custGeom>
            <a:blipFill>
              <a:blip r:embed="rId3"/>
              <a:stretch>
                <a:fillRect t="-18195" b="-18195"/>
              </a:stretch>
            </a:blipFill>
          </p:spPr>
          <p:txBody>
            <a:bodyPr/>
            <a:lstStyle/>
            <a:p>
              <a:endParaRPr lang="en-US"/>
            </a:p>
          </p:txBody>
        </p:sp>
      </p:grpSp>
      <p:sp>
        <p:nvSpPr>
          <p:cNvPr id="15" name="Freeform 15">
            <a:extLst>
              <a:ext uri="{FF2B5EF4-FFF2-40B4-BE49-F238E27FC236}">
                <a16:creationId xmlns:a16="http://schemas.microsoft.com/office/drawing/2014/main" id="{3CAE7044-9ED3-51FC-2B49-E30B367777BB}"/>
              </a:ext>
            </a:extLst>
          </p:cNvPr>
          <p:cNvSpPr/>
          <p:nvPr/>
        </p:nvSpPr>
        <p:spPr>
          <a:xfrm>
            <a:off x="12629233" y="1963453"/>
            <a:ext cx="3589400" cy="1205198"/>
          </a:xfrm>
          <a:custGeom>
            <a:avLst/>
            <a:gdLst/>
            <a:ahLst/>
            <a:cxnLst/>
            <a:rect l="l" t="t" r="r" b="b"/>
            <a:pathLst>
              <a:path w="3589400" h="1205198">
                <a:moveTo>
                  <a:pt x="0" y="0"/>
                </a:moveTo>
                <a:lnTo>
                  <a:pt x="3589400" y="0"/>
                </a:lnTo>
                <a:lnTo>
                  <a:pt x="3589400" y="1205197"/>
                </a:lnTo>
                <a:lnTo>
                  <a:pt x="0" y="12051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8BDA03B5-3BB7-F809-BF14-B2877C0AA8A0}"/>
              </a:ext>
            </a:extLst>
          </p:cNvPr>
          <p:cNvSpPr txBox="1"/>
          <p:nvPr/>
        </p:nvSpPr>
        <p:spPr>
          <a:xfrm>
            <a:off x="12740455" y="1972179"/>
            <a:ext cx="3478178" cy="1196472"/>
          </a:xfrm>
          <a:prstGeom prst="rect">
            <a:avLst/>
          </a:prstGeom>
        </p:spPr>
        <p:txBody>
          <a:bodyPr lIns="0" tIns="0" rIns="0" bIns="0" rtlCol="0" anchor="t">
            <a:spAutoFit/>
          </a:bodyPr>
          <a:lstStyle/>
          <a:p>
            <a:pPr algn="ctr">
              <a:lnSpc>
                <a:spcPts val="3358"/>
              </a:lnSpc>
            </a:pPr>
            <a:r>
              <a:rPr lang="en-US" sz="2799" b="1">
                <a:solidFill>
                  <a:srgbClr val="000000"/>
                </a:solidFill>
                <a:latin typeface="Calibri (MS) Bold"/>
                <a:ea typeface="Calibri (MS) Bold"/>
                <a:cs typeface="Calibri (MS) Bold"/>
                <a:sym typeface="Calibri (MS) Bold"/>
              </a:rPr>
              <a:t>There isn’t any Duplicats in Data</a:t>
            </a:r>
          </a:p>
        </p:txBody>
      </p:sp>
      <p:pic>
        <p:nvPicPr>
          <p:cNvPr id="18" name="Google Shape;303;p32" descr="image.png">
            <a:extLst>
              <a:ext uri="{FF2B5EF4-FFF2-40B4-BE49-F238E27FC236}">
                <a16:creationId xmlns:a16="http://schemas.microsoft.com/office/drawing/2014/main" id="{AF9F21CE-996E-D273-B209-852333863839}"/>
              </a:ext>
            </a:extLst>
          </p:cNvPr>
          <p:cNvPicPr preferRelativeResize="0"/>
          <p:nvPr/>
        </p:nvPicPr>
        <p:blipFill rotWithShape="1">
          <a:blip r:embed="rId6">
            <a:alphaModFix/>
          </a:blip>
          <a:srcRect/>
          <a:stretch/>
        </p:blipFill>
        <p:spPr>
          <a:xfrm>
            <a:off x="261863" y="0"/>
            <a:ext cx="18288000" cy="10287000"/>
          </a:xfrm>
          <a:prstGeom prst="rect">
            <a:avLst/>
          </a:prstGeom>
          <a:noFill/>
          <a:ln>
            <a:noFill/>
          </a:ln>
        </p:spPr>
      </p:pic>
      <p:sp>
        <p:nvSpPr>
          <p:cNvPr id="21" name="Google Shape;306;p32">
            <a:extLst>
              <a:ext uri="{FF2B5EF4-FFF2-40B4-BE49-F238E27FC236}">
                <a16:creationId xmlns:a16="http://schemas.microsoft.com/office/drawing/2014/main" id="{5CE622DA-9052-9870-9ED4-1B29092CD042}"/>
              </a:ext>
            </a:extLst>
          </p:cNvPr>
          <p:cNvSpPr txBox="1"/>
          <p:nvPr/>
        </p:nvSpPr>
        <p:spPr>
          <a:xfrm>
            <a:off x="6053138" y="6086480"/>
            <a:ext cx="6705450" cy="415498"/>
          </a:xfrm>
          <a:prstGeom prst="rect">
            <a:avLst/>
          </a:prstGeom>
          <a:noFill/>
          <a:ln>
            <a:noFill/>
          </a:ln>
        </p:spPr>
        <p:txBody>
          <a:bodyPr spcFirstLastPara="1" wrap="square" lIns="0" tIns="0" rIns="0" bIns="0" anchor="t" anchorCtr="0">
            <a:spAutoFit/>
          </a:bodyPr>
          <a:lstStyle/>
          <a:p>
            <a:pPr algn="ctr"/>
            <a:endParaRPr sz="2700"/>
          </a:p>
        </p:txBody>
      </p:sp>
      <p:sp>
        <p:nvSpPr>
          <p:cNvPr id="22" name="Google Shape;308;p32">
            <a:extLst>
              <a:ext uri="{FF2B5EF4-FFF2-40B4-BE49-F238E27FC236}">
                <a16:creationId xmlns:a16="http://schemas.microsoft.com/office/drawing/2014/main" id="{B7DEAB4A-F4DB-33D6-7F50-49E611253734}"/>
              </a:ext>
            </a:extLst>
          </p:cNvPr>
          <p:cNvSpPr txBox="1"/>
          <p:nvPr/>
        </p:nvSpPr>
        <p:spPr>
          <a:xfrm>
            <a:off x="14125575" y="7922401"/>
            <a:ext cx="4198050" cy="1015618"/>
          </a:xfrm>
          <a:prstGeom prst="rect">
            <a:avLst/>
          </a:prstGeom>
          <a:noFill/>
          <a:ln>
            <a:noFill/>
          </a:ln>
        </p:spPr>
        <p:txBody>
          <a:bodyPr spcFirstLastPara="1" wrap="square" lIns="137138" tIns="137138" rIns="137138" bIns="137138" anchor="t" anchorCtr="0">
            <a:spAutoFit/>
          </a:bodyPr>
          <a:lstStyle/>
          <a:p>
            <a:endParaRPr sz="4800">
              <a:solidFill>
                <a:schemeClr val="dk1"/>
              </a:solidFill>
              <a:latin typeface="Calibri"/>
              <a:ea typeface="Calibri"/>
              <a:cs typeface="Calibri"/>
              <a:sym typeface="Calibri"/>
            </a:endParaRPr>
          </a:p>
        </p:txBody>
      </p:sp>
      <p:grpSp>
        <p:nvGrpSpPr>
          <p:cNvPr id="23" name="Group 2">
            <a:extLst>
              <a:ext uri="{FF2B5EF4-FFF2-40B4-BE49-F238E27FC236}">
                <a16:creationId xmlns:a16="http://schemas.microsoft.com/office/drawing/2014/main" id="{34758729-4375-61ED-2851-F166FE689047}"/>
              </a:ext>
            </a:extLst>
          </p:cNvPr>
          <p:cNvGrpSpPr/>
          <p:nvPr/>
        </p:nvGrpSpPr>
        <p:grpSpPr>
          <a:xfrm>
            <a:off x="3359003" y="-1784209"/>
            <a:ext cx="9358603" cy="10246433"/>
            <a:chOff x="0" y="-95250"/>
            <a:chExt cx="2464818" cy="2698649"/>
          </a:xfrm>
        </p:grpSpPr>
        <p:sp>
          <p:nvSpPr>
            <p:cNvPr id="24" name="Freeform 3">
              <a:extLst>
                <a:ext uri="{FF2B5EF4-FFF2-40B4-BE49-F238E27FC236}">
                  <a16:creationId xmlns:a16="http://schemas.microsoft.com/office/drawing/2014/main" id="{87A496C5-5D51-5413-4050-9459FE5AD2D7}"/>
                </a:ext>
              </a:extLst>
            </p:cNvPr>
            <p:cNvSpPr/>
            <p:nvPr/>
          </p:nvSpPr>
          <p:spPr>
            <a:xfrm>
              <a:off x="245753" y="2196999"/>
              <a:ext cx="2219065" cy="406400"/>
            </a:xfrm>
            <a:custGeom>
              <a:avLst/>
              <a:gdLst/>
              <a:ahLst/>
              <a:cxnLst/>
              <a:rect l="l" t="t" r="r" b="b"/>
              <a:pathLst>
                <a:path w="2219065" h="406400">
                  <a:moveTo>
                    <a:pt x="2015865" y="0"/>
                  </a:moveTo>
                  <a:cubicBezTo>
                    <a:pt x="2128089" y="0"/>
                    <a:pt x="2219065" y="90976"/>
                    <a:pt x="2219065" y="203200"/>
                  </a:cubicBezTo>
                  <a:cubicBezTo>
                    <a:pt x="2219065" y="315424"/>
                    <a:pt x="2128089" y="406400"/>
                    <a:pt x="2015865" y="406400"/>
                  </a:cubicBezTo>
                  <a:lnTo>
                    <a:pt x="203200" y="406400"/>
                  </a:lnTo>
                  <a:cubicBezTo>
                    <a:pt x="90976" y="406400"/>
                    <a:pt x="0" y="315424"/>
                    <a:pt x="0" y="203200"/>
                  </a:cubicBezTo>
                  <a:cubicBezTo>
                    <a:pt x="0" y="90976"/>
                    <a:pt x="90976" y="0"/>
                    <a:pt x="203200" y="0"/>
                  </a:cubicBezTo>
                  <a:close/>
                </a:path>
              </a:pathLst>
            </a:custGeom>
            <a:solidFill>
              <a:srgbClr val="29B3AB"/>
            </a:solidFill>
          </p:spPr>
          <p:txBody>
            <a:bodyPr/>
            <a:lstStyle/>
            <a:p>
              <a:pPr algn="ctr"/>
              <a:r>
                <a:rPr lang="en-US" sz="7200" b="1" dirty="0">
                  <a:solidFill>
                    <a:schemeClr val="accent1">
                      <a:lumMod val="40000"/>
                      <a:lumOff val="60000"/>
                    </a:schemeClr>
                  </a:solidFill>
                </a:rPr>
                <a:t>3-Tablue</a:t>
              </a:r>
            </a:p>
          </p:txBody>
        </p:sp>
        <p:sp>
          <p:nvSpPr>
            <p:cNvPr id="25" name="TextBox 4">
              <a:extLst>
                <a:ext uri="{FF2B5EF4-FFF2-40B4-BE49-F238E27FC236}">
                  <a16:creationId xmlns:a16="http://schemas.microsoft.com/office/drawing/2014/main" id="{DE774DB7-48EF-0461-7804-0BBA2327A3D8}"/>
                </a:ext>
              </a:extLst>
            </p:cNvPr>
            <p:cNvSpPr txBox="1"/>
            <p:nvPr/>
          </p:nvSpPr>
          <p:spPr>
            <a:xfrm>
              <a:off x="0" y="-95250"/>
              <a:ext cx="2219065" cy="501650"/>
            </a:xfrm>
            <a:prstGeom prst="rect">
              <a:avLst/>
            </a:prstGeom>
          </p:spPr>
          <p:txBody>
            <a:bodyPr lIns="50800" tIns="50800" rIns="50800" bIns="50800" rtlCol="0" anchor="ctr"/>
            <a:lstStyle/>
            <a:p>
              <a:pPr algn="ctr">
                <a:lnSpc>
                  <a:spcPts val="6719"/>
                </a:lnSpc>
              </a:pPr>
              <a:endParaRPr lang="en-US" sz="4798" spc="-94" dirty="0">
                <a:solidFill>
                  <a:srgbClr val="E7E4E4"/>
                </a:solidFill>
                <a:latin typeface="Open Sauce"/>
                <a:ea typeface="Open Sauce"/>
                <a:cs typeface="Open Sauce"/>
                <a:sym typeface="Open Sauce"/>
              </a:endParaRPr>
            </a:p>
          </p:txBody>
        </p:sp>
      </p:grpSp>
      <p:grpSp>
        <p:nvGrpSpPr>
          <p:cNvPr id="26" name="Group 2">
            <a:extLst>
              <a:ext uri="{FF2B5EF4-FFF2-40B4-BE49-F238E27FC236}">
                <a16:creationId xmlns:a16="http://schemas.microsoft.com/office/drawing/2014/main" id="{130C5BB0-1B63-B5C2-158A-F022BE71ECFF}"/>
              </a:ext>
            </a:extLst>
          </p:cNvPr>
          <p:cNvGrpSpPr/>
          <p:nvPr/>
        </p:nvGrpSpPr>
        <p:grpSpPr>
          <a:xfrm>
            <a:off x="4245444" y="4788664"/>
            <a:ext cx="8425511" cy="1543050"/>
            <a:chOff x="0" y="0"/>
            <a:chExt cx="2219065" cy="406400"/>
          </a:xfrm>
        </p:grpSpPr>
        <p:sp>
          <p:nvSpPr>
            <p:cNvPr id="27" name="Freeform 3">
              <a:extLst>
                <a:ext uri="{FF2B5EF4-FFF2-40B4-BE49-F238E27FC236}">
                  <a16:creationId xmlns:a16="http://schemas.microsoft.com/office/drawing/2014/main" id="{685D9385-3BF4-B4DD-5701-8EF2FF757472}"/>
                </a:ext>
              </a:extLst>
            </p:cNvPr>
            <p:cNvSpPr/>
            <p:nvPr/>
          </p:nvSpPr>
          <p:spPr>
            <a:xfrm>
              <a:off x="0" y="0"/>
              <a:ext cx="2219065" cy="406400"/>
            </a:xfrm>
            <a:custGeom>
              <a:avLst/>
              <a:gdLst/>
              <a:ahLst/>
              <a:cxnLst/>
              <a:rect l="l" t="t" r="r" b="b"/>
              <a:pathLst>
                <a:path w="2219065" h="406400">
                  <a:moveTo>
                    <a:pt x="2015865" y="0"/>
                  </a:moveTo>
                  <a:cubicBezTo>
                    <a:pt x="2128089" y="0"/>
                    <a:pt x="2219065" y="90976"/>
                    <a:pt x="2219065" y="203200"/>
                  </a:cubicBezTo>
                  <a:cubicBezTo>
                    <a:pt x="2219065" y="315424"/>
                    <a:pt x="2128089" y="406400"/>
                    <a:pt x="2015865" y="406400"/>
                  </a:cubicBezTo>
                  <a:lnTo>
                    <a:pt x="203200" y="406400"/>
                  </a:lnTo>
                  <a:cubicBezTo>
                    <a:pt x="90976" y="406400"/>
                    <a:pt x="0" y="315424"/>
                    <a:pt x="0" y="203200"/>
                  </a:cubicBezTo>
                  <a:cubicBezTo>
                    <a:pt x="0" y="90976"/>
                    <a:pt x="90976" y="0"/>
                    <a:pt x="203200" y="0"/>
                  </a:cubicBezTo>
                  <a:close/>
                </a:path>
              </a:pathLst>
            </a:custGeom>
            <a:solidFill>
              <a:srgbClr val="29B3AB"/>
            </a:solidFill>
          </p:spPr>
          <p:txBody>
            <a:bodyPr/>
            <a:lstStyle/>
            <a:p>
              <a:endParaRPr lang="en-US"/>
            </a:p>
          </p:txBody>
        </p:sp>
        <p:sp>
          <p:nvSpPr>
            <p:cNvPr id="28" name="TextBox 4">
              <a:extLst>
                <a:ext uri="{FF2B5EF4-FFF2-40B4-BE49-F238E27FC236}">
                  <a16:creationId xmlns:a16="http://schemas.microsoft.com/office/drawing/2014/main" id="{5D961A4C-7944-9352-1BA3-DA47D0396397}"/>
                </a:ext>
              </a:extLst>
            </p:cNvPr>
            <p:cNvSpPr txBox="1"/>
            <p:nvPr/>
          </p:nvSpPr>
          <p:spPr>
            <a:xfrm>
              <a:off x="0" y="-95250"/>
              <a:ext cx="2219065" cy="501650"/>
            </a:xfrm>
            <a:prstGeom prst="rect">
              <a:avLst/>
            </a:prstGeom>
          </p:spPr>
          <p:txBody>
            <a:bodyPr lIns="50800" tIns="50800" rIns="50800" bIns="50800" rtlCol="0" anchor="ctr"/>
            <a:lstStyle/>
            <a:p>
              <a:pPr algn="ctr">
                <a:lnSpc>
                  <a:spcPts val="6719"/>
                </a:lnSpc>
              </a:pPr>
              <a:r>
                <a:rPr lang="en-US" sz="4798" b="1" spc="-94" dirty="0">
                  <a:solidFill>
                    <a:schemeClr val="accent1">
                      <a:lumMod val="40000"/>
                      <a:lumOff val="60000"/>
                    </a:schemeClr>
                  </a:solidFill>
                  <a:latin typeface="Open Sauce"/>
                  <a:ea typeface="Open Sauce"/>
                  <a:cs typeface="Open Sauce"/>
                  <a:sym typeface="Open Sauce"/>
                </a:rPr>
                <a:t>2-PowerBI</a:t>
              </a:r>
            </a:p>
          </p:txBody>
        </p:sp>
      </p:grpSp>
      <p:grpSp>
        <p:nvGrpSpPr>
          <p:cNvPr id="32" name="Group 2">
            <a:extLst>
              <a:ext uri="{FF2B5EF4-FFF2-40B4-BE49-F238E27FC236}">
                <a16:creationId xmlns:a16="http://schemas.microsoft.com/office/drawing/2014/main" id="{C68AEA3B-228E-D4FD-5208-DEBB1376454A}"/>
              </a:ext>
            </a:extLst>
          </p:cNvPr>
          <p:cNvGrpSpPr/>
          <p:nvPr/>
        </p:nvGrpSpPr>
        <p:grpSpPr>
          <a:xfrm>
            <a:off x="4332067" y="2379961"/>
            <a:ext cx="8498065" cy="1904702"/>
            <a:chOff x="-19109" y="-95250"/>
            <a:chExt cx="2238174" cy="501650"/>
          </a:xfrm>
        </p:grpSpPr>
        <p:sp>
          <p:nvSpPr>
            <p:cNvPr id="33" name="Freeform 3">
              <a:extLst>
                <a:ext uri="{FF2B5EF4-FFF2-40B4-BE49-F238E27FC236}">
                  <a16:creationId xmlns:a16="http://schemas.microsoft.com/office/drawing/2014/main" id="{3E80467F-E01B-1EAE-16F1-617D2C0784F7}"/>
                </a:ext>
              </a:extLst>
            </p:cNvPr>
            <p:cNvSpPr/>
            <p:nvPr/>
          </p:nvSpPr>
          <p:spPr>
            <a:xfrm>
              <a:off x="-19109" y="0"/>
              <a:ext cx="2219065" cy="406400"/>
            </a:xfrm>
            <a:custGeom>
              <a:avLst/>
              <a:gdLst/>
              <a:ahLst/>
              <a:cxnLst/>
              <a:rect l="l" t="t" r="r" b="b"/>
              <a:pathLst>
                <a:path w="2219065" h="406400">
                  <a:moveTo>
                    <a:pt x="2015865" y="0"/>
                  </a:moveTo>
                  <a:cubicBezTo>
                    <a:pt x="2128089" y="0"/>
                    <a:pt x="2219065" y="90976"/>
                    <a:pt x="2219065" y="203200"/>
                  </a:cubicBezTo>
                  <a:cubicBezTo>
                    <a:pt x="2219065" y="315424"/>
                    <a:pt x="2128089" y="406400"/>
                    <a:pt x="2015865" y="406400"/>
                  </a:cubicBezTo>
                  <a:lnTo>
                    <a:pt x="203200" y="406400"/>
                  </a:lnTo>
                  <a:cubicBezTo>
                    <a:pt x="90976" y="406400"/>
                    <a:pt x="0" y="315424"/>
                    <a:pt x="0" y="203200"/>
                  </a:cubicBezTo>
                  <a:cubicBezTo>
                    <a:pt x="0" y="90976"/>
                    <a:pt x="90976" y="0"/>
                    <a:pt x="203200" y="0"/>
                  </a:cubicBezTo>
                  <a:close/>
                </a:path>
              </a:pathLst>
            </a:custGeom>
            <a:solidFill>
              <a:srgbClr val="29B3AB"/>
            </a:solidFill>
          </p:spPr>
          <p:txBody>
            <a:bodyPr/>
            <a:lstStyle/>
            <a:p>
              <a:endParaRPr lang="en-US"/>
            </a:p>
          </p:txBody>
        </p:sp>
        <p:sp>
          <p:nvSpPr>
            <p:cNvPr id="34" name="TextBox 4">
              <a:extLst>
                <a:ext uri="{FF2B5EF4-FFF2-40B4-BE49-F238E27FC236}">
                  <a16:creationId xmlns:a16="http://schemas.microsoft.com/office/drawing/2014/main" id="{B5C87F0D-083A-92B4-5463-839DD229CBE1}"/>
                </a:ext>
              </a:extLst>
            </p:cNvPr>
            <p:cNvSpPr txBox="1"/>
            <p:nvPr/>
          </p:nvSpPr>
          <p:spPr>
            <a:xfrm>
              <a:off x="0" y="-95250"/>
              <a:ext cx="2219065" cy="501650"/>
            </a:xfrm>
            <a:prstGeom prst="rect">
              <a:avLst/>
            </a:prstGeom>
          </p:spPr>
          <p:txBody>
            <a:bodyPr lIns="50800" tIns="50800" rIns="50800" bIns="50800" rtlCol="0" anchor="ctr"/>
            <a:lstStyle/>
            <a:p>
              <a:pPr algn="ctr">
                <a:lnSpc>
                  <a:spcPts val="6719"/>
                </a:lnSpc>
              </a:pPr>
              <a:r>
                <a:rPr lang="en-US" sz="5400" b="1" spc="-94" dirty="0">
                  <a:solidFill>
                    <a:schemeClr val="accent1">
                      <a:lumMod val="40000"/>
                      <a:lumOff val="60000"/>
                    </a:schemeClr>
                  </a:solidFill>
                  <a:latin typeface="Open Sauce"/>
                  <a:ea typeface="Open Sauce"/>
                  <a:cs typeface="Open Sauce"/>
                  <a:sym typeface="Open Sauce"/>
                </a:rPr>
                <a:t>1-Excel</a:t>
              </a:r>
            </a:p>
          </p:txBody>
        </p:sp>
      </p:grpSp>
      <p:grpSp>
        <p:nvGrpSpPr>
          <p:cNvPr id="35" name="Group 6">
            <a:extLst>
              <a:ext uri="{FF2B5EF4-FFF2-40B4-BE49-F238E27FC236}">
                <a16:creationId xmlns:a16="http://schemas.microsoft.com/office/drawing/2014/main" id="{F4205195-CFD6-3134-5B18-042E177C6A5F}"/>
              </a:ext>
            </a:extLst>
          </p:cNvPr>
          <p:cNvGrpSpPr/>
          <p:nvPr/>
        </p:nvGrpSpPr>
        <p:grpSpPr>
          <a:xfrm>
            <a:off x="4765444" y="532202"/>
            <a:ext cx="3578728" cy="1287072"/>
            <a:chOff x="0" y="0"/>
            <a:chExt cx="635000" cy="419100"/>
          </a:xfrm>
        </p:grpSpPr>
        <p:sp>
          <p:nvSpPr>
            <p:cNvPr id="36" name="Freeform 7">
              <a:extLst>
                <a:ext uri="{FF2B5EF4-FFF2-40B4-BE49-F238E27FC236}">
                  <a16:creationId xmlns:a16="http://schemas.microsoft.com/office/drawing/2014/main" id="{4B7DFB43-85E1-C485-D516-65C90E779E54}"/>
                </a:ext>
              </a:extLst>
            </p:cNvPr>
            <p:cNvSpPr/>
            <p:nvPr/>
          </p:nvSpPr>
          <p:spPr>
            <a:xfrm>
              <a:off x="0" y="0"/>
              <a:ext cx="635000" cy="419100"/>
            </a:xfrm>
            <a:custGeom>
              <a:avLst/>
              <a:gdLst/>
              <a:ahLst/>
              <a:cxnLst/>
              <a:rect l="l" t="t" r="r" b="b"/>
              <a:pathLst>
                <a:path w="635000" h="419100">
                  <a:moveTo>
                    <a:pt x="48997" y="0"/>
                  </a:moveTo>
                  <a:lnTo>
                    <a:pt x="586003" y="0"/>
                  </a:lnTo>
                  <a:cubicBezTo>
                    <a:pt x="598998" y="0"/>
                    <a:pt x="611460" y="5162"/>
                    <a:pt x="620649" y="14351"/>
                  </a:cubicBezTo>
                  <a:cubicBezTo>
                    <a:pt x="629838" y="23540"/>
                    <a:pt x="635000" y="36002"/>
                    <a:pt x="635000" y="48997"/>
                  </a:cubicBezTo>
                  <a:lnTo>
                    <a:pt x="635000" y="370103"/>
                  </a:lnTo>
                  <a:cubicBezTo>
                    <a:pt x="635000" y="383098"/>
                    <a:pt x="629838" y="395560"/>
                    <a:pt x="620649" y="404749"/>
                  </a:cubicBezTo>
                  <a:cubicBezTo>
                    <a:pt x="611460" y="413938"/>
                    <a:pt x="598998" y="419100"/>
                    <a:pt x="586003" y="419100"/>
                  </a:cubicBezTo>
                  <a:lnTo>
                    <a:pt x="48997" y="419100"/>
                  </a:lnTo>
                  <a:cubicBezTo>
                    <a:pt x="36002" y="419100"/>
                    <a:pt x="23540" y="413938"/>
                    <a:pt x="14351" y="404749"/>
                  </a:cubicBezTo>
                  <a:cubicBezTo>
                    <a:pt x="5162" y="395560"/>
                    <a:pt x="0" y="383098"/>
                    <a:pt x="0" y="370103"/>
                  </a:cubicBezTo>
                  <a:lnTo>
                    <a:pt x="0" y="48997"/>
                  </a:lnTo>
                  <a:cubicBezTo>
                    <a:pt x="0" y="36002"/>
                    <a:pt x="5162" y="23540"/>
                    <a:pt x="14351" y="14351"/>
                  </a:cubicBezTo>
                  <a:cubicBezTo>
                    <a:pt x="23540" y="5162"/>
                    <a:pt x="36002" y="0"/>
                    <a:pt x="48997" y="0"/>
                  </a:cubicBezTo>
                  <a:close/>
                </a:path>
              </a:pathLst>
            </a:custGeom>
            <a:solidFill>
              <a:srgbClr val="6F2E3A"/>
            </a:solidFill>
          </p:spPr>
          <p:txBody>
            <a:bodyPr/>
            <a:lstStyle/>
            <a:p>
              <a:endParaRPr lang="en-US"/>
            </a:p>
          </p:txBody>
        </p:sp>
        <p:sp>
          <p:nvSpPr>
            <p:cNvPr id="37" name="TextBox 8">
              <a:extLst>
                <a:ext uri="{FF2B5EF4-FFF2-40B4-BE49-F238E27FC236}">
                  <a16:creationId xmlns:a16="http://schemas.microsoft.com/office/drawing/2014/main" id="{9FA98CBD-58BA-E87E-8385-C51E460C6BAF}"/>
                </a:ext>
              </a:extLst>
            </p:cNvPr>
            <p:cNvSpPr txBox="1"/>
            <p:nvPr/>
          </p:nvSpPr>
          <p:spPr>
            <a:xfrm>
              <a:off x="0" y="-47625"/>
              <a:ext cx="635000" cy="466725"/>
            </a:xfrm>
            <a:prstGeom prst="rect">
              <a:avLst/>
            </a:prstGeom>
          </p:spPr>
          <p:txBody>
            <a:bodyPr lIns="50800" tIns="50800" rIns="50800" bIns="50800" rtlCol="0" anchor="ctr"/>
            <a:lstStyle/>
            <a:p>
              <a:pPr algn="ctr">
                <a:lnSpc>
                  <a:spcPts val="3638"/>
                </a:lnSpc>
              </a:pPr>
              <a:r>
                <a:rPr lang="en-US" sz="3200" b="1" spc="-50" dirty="0">
                  <a:solidFill>
                    <a:srgbClr val="FFFFFF"/>
                  </a:solidFill>
                  <a:latin typeface="Open Sauce"/>
                  <a:ea typeface="Open Sauce"/>
                  <a:cs typeface="Open Sauce"/>
                  <a:sym typeface="Open Sauce"/>
                </a:rPr>
                <a:t>DASHBOARDS</a:t>
              </a:r>
              <a:endParaRPr lang="en-US" sz="2598" b="1" spc="-50" dirty="0">
                <a:solidFill>
                  <a:srgbClr val="FFFFFF"/>
                </a:solidFill>
                <a:latin typeface="Open Sauce"/>
                <a:ea typeface="Open Sauce"/>
                <a:cs typeface="Open Sauce"/>
                <a:sym typeface="Open Sauce"/>
              </a:endParaRPr>
            </a:p>
          </p:txBody>
        </p:sp>
      </p:grpSp>
      <p:sp>
        <p:nvSpPr>
          <p:cNvPr id="38" name="TextBox 37">
            <a:extLst>
              <a:ext uri="{FF2B5EF4-FFF2-40B4-BE49-F238E27FC236}">
                <a16:creationId xmlns:a16="http://schemas.microsoft.com/office/drawing/2014/main" id="{F58BED8A-EF24-12DC-8837-FA18BC30E026}"/>
              </a:ext>
            </a:extLst>
          </p:cNvPr>
          <p:cNvSpPr txBox="1"/>
          <p:nvPr/>
        </p:nvSpPr>
        <p:spPr>
          <a:xfrm>
            <a:off x="8757414" y="905973"/>
            <a:ext cx="4790345" cy="584775"/>
          </a:xfrm>
          <a:prstGeom prst="rect">
            <a:avLst/>
          </a:prstGeom>
          <a:noFill/>
        </p:spPr>
        <p:txBody>
          <a:bodyPr wrap="square" rtlCol="0">
            <a:spAutoFit/>
          </a:bodyPr>
          <a:lstStyle/>
          <a:p>
            <a:r>
              <a:rPr lang="en-US" sz="3200" dirty="0">
                <a:solidFill>
                  <a:schemeClr val="accent1">
                    <a:lumMod val="40000"/>
                    <a:lumOff val="60000"/>
                  </a:schemeClr>
                </a:solidFill>
              </a:rPr>
              <a:t>Prepared by :Ziad Ashraf</a:t>
            </a:r>
          </a:p>
        </p:txBody>
      </p:sp>
    </p:spTree>
    <p:extLst>
      <p:ext uri="{BB962C8B-B14F-4D97-AF65-F5344CB8AC3E}">
        <p14:creationId xmlns:p14="http://schemas.microsoft.com/office/powerpoint/2010/main" val="25804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77F7-9269-23C8-9CD1-FD054CAFE7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467B29-D314-E62D-2ADB-E470D005F9EC}"/>
              </a:ext>
            </a:extLst>
          </p:cNvPr>
          <p:cNvSpPr>
            <a:spLocks noGrp="1"/>
          </p:cNvSpPr>
          <p:nvPr>
            <p:ph type="subTitle" idx="1"/>
          </p:nvPr>
        </p:nvSpPr>
        <p:spPr/>
        <p:txBody>
          <a:bodyPr/>
          <a:lstStyle/>
          <a:p>
            <a:endParaRPr lang="en-US"/>
          </a:p>
        </p:txBody>
      </p:sp>
      <p:pic>
        <p:nvPicPr>
          <p:cNvPr id="4" name="Google Shape;303;p32" descr="image.png">
            <a:extLst>
              <a:ext uri="{FF2B5EF4-FFF2-40B4-BE49-F238E27FC236}">
                <a16:creationId xmlns:a16="http://schemas.microsoft.com/office/drawing/2014/main" id="{F7A83379-5797-0E05-F176-847748B2D3C0}"/>
              </a:ext>
            </a:extLst>
          </p:cNvPr>
          <p:cNvPicPr preferRelativeResize="0"/>
          <p:nvPr/>
        </p:nvPicPr>
        <p:blipFill rotWithShape="1">
          <a:blip r:embed="rId2">
            <a:alphaModFix/>
          </a:blip>
          <a:srcRect/>
          <a:stretch/>
        </p:blipFill>
        <p:spPr>
          <a:xfrm>
            <a:off x="35625" y="0"/>
            <a:ext cx="18288000" cy="10287000"/>
          </a:xfrm>
          <a:prstGeom prst="rect">
            <a:avLst/>
          </a:prstGeom>
          <a:noFill/>
          <a:ln>
            <a:noFill/>
          </a:ln>
        </p:spPr>
      </p:pic>
      <p:sp>
        <p:nvSpPr>
          <p:cNvPr id="5" name="Google Shape;304;p32">
            <a:extLst>
              <a:ext uri="{FF2B5EF4-FFF2-40B4-BE49-F238E27FC236}">
                <a16:creationId xmlns:a16="http://schemas.microsoft.com/office/drawing/2014/main" id="{4FDF26A6-2527-D9DD-3C75-C53AB5C0558C}"/>
              </a:ext>
            </a:extLst>
          </p:cNvPr>
          <p:cNvSpPr txBox="1"/>
          <p:nvPr/>
        </p:nvSpPr>
        <p:spPr>
          <a:xfrm>
            <a:off x="314632" y="145470"/>
            <a:ext cx="7457768" cy="3808735"/>
          </a:xfrm>
          <a:prstGeom prst="rect">
            <a:avLst/>
          </a:prstGeom>
          <a:noFill/>
          <a:ln>
            <a:noFill/>
          </a:ln>
        </p:spPr>
        <p:txBody>
          <a:bodyPr spcFirstLastPara="1" wrap="square" lIns="0" tIns="0" rIns="0" bIns="0" anchor="t" anchorCtr="0">
            <a:spAutoFit/>
          </a:bodyPr>
          <a:lstStyle/>
          <a:p>
            <a:pPr algn="ctr">
              <a:lnSpc>
                <a:spcPct val="110000"/>
              </a:lnSpc>
            </a:pPr>
            <a:r>
              <a:rPr lang="en-US" sz="11250" b="1" dirty="0">
                <a:solidFill>
                  <a:srgbClr val="06B6D4"/>
                </a:solidFill>
                <a:latin typeface="Rajdhani"/>
                <a:ea typeface="Rajdhani"/>
                <a:cs typeface="Rajdhani"/>
                <a:sym typeface="Rajdhani"/>
              </a:rPr>
              <a:t>THANK YOU</a:t>
            </a:r>
            <a:endParaRPr sz="2700" dirty="0"/>
          </a:p>
        </p:txBody>
      </p:sp>
      <p:sp>
        <p:nvSpPr>
          <p:cNvPr id="6" name="Google Shape;305;p32">
            <a:extLst>
              <a:ext uri="{FF2B5EF4-FFF2-40B4-BE49-F238E27FC236}">
                <a16:creationId xmlns:a16="http://schemas.microsoft.com/office/drawing/2014/main" id="{D02E15FD-0AB1-9608-7B46-E40F390EC4D0}"/>
              </a:ext>
            </a:extLst>
          </p:cNvPr>
          <p:cNvSpPr txBox="1"/>
          <p:nvPr/>
        </p:nvSpPr>
        <p:spPr>
          <a:xfrm>
            <a:off x="5791125" y="7030799"/>
            <a:ext cx="7229475" cy="664797"/>
          </a:xfrm>
          <a:prstGeom prst="rect">
            <a:avLst/>
          </a:prstGeom>
          <a:noFill/>
          <a:ln>
            <a:noFill/>
          </a:ln>
        </p:spPr>
        <p:txBody>
          <a:bodyPr spcFirstLastPara="1" wrap="square" lIns="0" tIns="0" rIns="0" bIns="0" anchor="t" anchorCtr="0">
            <a:spAutoFit/>
          </a:bodyPr>
          <a:lstStyle/>
          <a:p>
            <a:pPr algn="ctr">
              <a:lnSpc>
                <a:spcPct val="159944"/>
              </a:lnSpc>
            </a:pPr>
            <a:endParaRPr sz="2700" dirty="0"/>
          </a:p>
        </p:txBody>
      </p:sp>
      <p:sp>
        <p:nvSpPr>
          <p:cNvPr id="7" name="Google Shape;306;p32">
            <a:extLst>
              <a:ext uri="{FF2B5EF4-FFF2-40B4-BE49-F238E27FC236}">
                <a16:creationId xmlns:a16="http://schemas.microsoft.com/office/drawing/2014/main" id="{BE083272-D9E2-751B-EC9E-9CC3DFC21028}"/>
              </a:ext>
            </a:extLst>
          </p:cNvPr>
          <p:cNvSpPr txBox="1"/>
          <p:nvPr/>
        </p:nvSpPr>
        <p:spPr>
          <a:xfrm>
            <a:off x="6053138" y="6086480"/>
            <a:ext cx="6705450" cy="415498"/>
          </a:xfrm>
          <a:prstGeom prst="rect">
            <a:avLst/>
          </a:prstGeom>
          <a:noFill/>
          <a:ln>
            <a:noFill/>
          </a:ln>
        </p:spPr>
        <p:txBody>
          <a:bodyPr spcFirstLastPara="1" wrap="square" lIns="0" tIns="0" rIns="0" bIns="0" anchor="t" anchorCtr="0">
            <a:spAutoFit/>
          </a:bodyPr>
          <a:lstStyle/>
          <a:p>
            <a:pPr algn="ctr"/>
            <a:endParaRPr sz="2700"/>
          </a:p>
        </p:txBody>
      </p:sp>
      <p:sp>
        <p:nvSpPr>
          <p:cNvPr id="8" name="Google Shape;307;p32">
            <a:extLst>
              <a:ext uri="{FF2B5EF4-FFF2-40B4-BE49-F238E27FC236}">
                <a16:creationId xmlns:a16="http://schemas.microsoft.com/office/drawing/2014/main" id="{70DFD572-D40F-66CA-06DB-E3A92886B867}"/>
              </a:ext>
            </a:extLst>
          </p:cNvPr>
          <p:cNvSpPr txBox="1"/>
          <p:nvPr/>
        </p:nvSpPr>
        <p:spPr>
          <a:xfrm>
            <a:off x="6464491" y="7680343"/>
            <a:ext cx="6465150" cy="1214550"/>
          </a:xfrm>
          <a:prstGeom prst="rect">
            <a:avLst/>
          </a:prstGeom>
          <a:noFill/>
          <a:ln>
            <a:noFill/>
          </a:ln>
        </p:spPr>
        <p:txBody>
          <a:bodyPr spcFirstLastPara="1" wrap="square" lIns="137138" tIns="137138" rIns="137138" bIns="137138" anchor="t" anchorCtr="0">
            <a:noAutofit/>
          </a:bodyPr>
          <a:lstStyle/>
          <a:p>
            <a:endParaRPr sz="3300" dirty="0">
              <a:solidFill>
                <a:srgbClr val="94A1AE"/>
              </a:solidFill>
              <a:latin typeface="Calibri"/>
              <a:ea typeface="Calibri"/>
              <a:cs typeface="Calibri"/>
              <a:sym typeface="Calibri"/>
            </a:endParaRPr>
          </a:p>
        </p:txBody>
      </p:sp>
      <p:sp>
        <p:nvSpPr>
          <p:cNvPr id="9" name="Google Shape;308;p32">
            <a:extLst>
              <a:ext uri="{FF2B5EF4-FFF2-40B4-BE49-F238E27FC236}">
                <a16:creationId xmlns:a16="http://schemas.microsoft.com/office/drawing/2014/main" id="{A58BF8A1-2B3D-7AC3-9A3E-47F838C4B6E7}"/>
              </a:ext>
            </a:extLst>
          </p:cNvPr>
          <p:cNvSpPr txBox="1"/>
          <p:nvPr/>
        </p:nvSpPr>
        <p:spPr>
          <a:xfrm>
            <a:off x="14125575" y="7922401"/>
            <a:ext cx="4198050" cy="1015618"/>
          </a:xfrm>
          <a:prstGeom prst="rect">
            <a:avLst/>
          </a:prstGeom>
          <a:noFill/>
          <a:ln>
            <a:noFill/>
          </a:ln>
        </p:spPr>
        <p:txBody>
          <a:bodyPr spcFirstLastPara="1" wrap="square" lIns="137138" tIns="137138" rIns="137138" bIns="137138" anchor="t" anchorCtr="0">
            <a:spAutoFit/>
          </a:bodyPr>
          <a:lstStyle/>
          <a:p>
            <a:endParaRPr sz="4800">
              <a:solidFill>
                <a:schemeClr val="dk1"/>
              </a:solidFill>
              <a:latin typeface="Calibri"/>
              <a:ea typeface="Calibri"/>
              <a:cs typeface="Calibri"/>
              <a:sym typeface="Calibri"/>
            </a:endParaRPr>
          </a:p>
        </p:txBody>
      </p:sp>
      <p:sp>
        <p:nvSpPr>
          <p:cNvPr id="10" name="AutoShape 2" descr="National Telecommunication Institute - المعهد القومي للاتصالات | Cairo">
            <a:extLst>
              <a:ext uri="{FF2B5EF4-FFF2-40B4-BE49-F238E27FC236}">
                <a16:creationId xmlns:a16="http://schemas.microsoft.com/office/drawing/2014/main" id="{C080E7F2-7E91-347E-7B3E-760CD1032467}"/>
              </a:ext>
            </a:extLst>
          </p:cNvPr>
          <p:cNvSpPr>
            <a:spLocks noChangeAspect="1" noChangeArrowheads="1"/>
          </p:cNvSpPr>
          <p:nvPr/>
        </p:nvSpPr>
        <p:spPr bwMode="auto">
          <a:xfrm>
            <a:off x="8975604"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National Telecommunication Institute - المعهد القومي للاتصالات | Cairo">
            <a:extLst>
              <a:ext uri="{FF2B5EF4-FFF2-40B4-BE49-F238E27FC236}">
                <a16:creationId xmlns:a16="http://schemas.microsoft.com/office/drawing/2014/main" id="{273BB112-1157-118B-7B81-F2F0B042467A}"/>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National Telecommunication Institute - المعهد القومي للاتصالات | Cairo">
            <a:extLst>
              <a:ext uri="{FF2B5EF4-FFF2-40B4-BE49-F238E27FC236}">
                <a16:creationId xmlns:a16="http://schemas.microsoft.com/office/drawing/2014/main" id="{AD4BF154-0D3F-C97B-67D0-C50C0089E3F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blue and black logo&#10;&#10;AI-generated content may be incorrect.">
            <a:extLst>
              <a:ext uri="{FF2B5EF4-FFF2-40B4-BE49-F238E27FC236}">
                <a16:creationId xmlns:a16="http://schemas.microsoft.com/office/drawing/2014/main" id="{9D37B226-3344-AB9A-78BB-2EFF925ED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120110"/>
            <a:ext cx="7590947" cy="3457874"/>
          </a:xfrm>
          <a:prstGeom prst="rect">
            <a:avLst/>
          </a:prstGeom>
        </p:spPr>
      </p:pic>
      <p:pic>
        <p:nvPicPr>
          <p:cNvPr id="18" name="Picture 17">
            <a:extLst>
              <a:ext uri="{FF2B5EF4-FFF2-40B4-BE49-F238E27FC236}">
                <a16:creationId xmlns:a16="http://schemas.microsoft.com/office/drawing/2014/main" id="{C725D6FC-0ABC-E7BB-249B-4A0FBE245076}"/>
              </a:ext>
            </a:extLst>
          </p:cNvPr>
          <p:cNvPicPr>
            <a:picLocks noChangeAspect="1"/>
          </p:cNvPicPr>
          <p:nvPr/>
        </p:nvPicPr>
        <p:blipFill>
          <a:blip r:embed="rId4"/>
          <a:stretch>
            <a:fillRect/>
          </a:stretch>
        </p:blipFill>
        <p:spPr>
          <a:xfrm>
            <a:off x="946606" y="4991099"/>
            <a:ext cx="4840508" cy="4883352"/>
          </a:xfrm>
          <a:prstGeom prst="rect">
            <a:avLst/>
          </a:prstGeom>
        </p:spPr>
      </p:pic>
      <p:pic>
        <p:nvPicPr>
          <p:cNvPr id="20" name="Picture 19">
            <a:extLst>
              <a:ext uri="{FF2B5EF4-FFF2-40B4-BE49-F238E27FC236}">
                <a16:creationId xmlns:a16="http://schemas.microsoft.com/office/drawing/2014/main" id="{C1866763-3BDF-215A-229F-BF85109B55F4}"/>
              </a:ext>
            </a:extLst>
          </p:cNvPr>
          <p:cNvPicPr>
            <a:picLocks noChangeAspect="1"/>
          </p:cNvPicPr>
          <p:nvPr/>
        </p:nvPicPr>
        <p:blipFill>
          <a:blip r:embed="rId5"/>
          <a:stretch>
            <a:fillRect/>
          </a:stretch>
        </p:blipFill>
        <p:spPr>
          <a:xfrm>
            <a:off x="12699711" y="4958668"/>
            <a:ext cx="4587888" cy="4809058"/>
          </a:xfrm>
          <a:prstGeom prst="rect">
            <a:avLst/>
          </a:prstGeom>
        </p:spPr>
      </p:pic>
      <p:pic>
        <p:nvPicPr>
          <p:cNvPr id="22" name="Picture 21" descr="A person in a suit&#10;&#10;AI-generated content may be incorrect.">
            <a:extLst>
              <a:ext uri="{FF2B5EF4-FFF2-40B4-BE49-F238E27FC236}">
                <a16:creationId xmlns:a16="http://schemas.microsoft.com/office/drawing/2014/main" id="{5B0128DB-2FF7-D79F-B368-3018375FF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8897" y="4958668"/>
            <a:ext cx="5591103" cy="4883351"/>
          </a:xfrm>
          <a:prstGeom prst="rect">
            <a:avLst/>
          </a:prstGeom>
        </p:spPr>
      </p:pic>
      <p:sp>
        <p:nvSpPr>
          <p:cNvPr id="23" name="TextBox 22">
            <a:extLst>
              <a:ext uri="{FF2B5EF4-FFF2-40B4-BE49-F238E27FC236}">
                <a16:creationId xmlns:a16="http://schemas.microsoft.com/office/drawing/2014/main" id="{575F8915-901C-4266-83D6-5111DE62B552}"/>
              </a:ext>
            </a:extLst>
          </p:cNvPr>
          <p:cNvSpPr txBox="1"/>
          <p:nvPr/>
        </p:nvSpPr>
        <p:spPr>
          <a:xfrm>
            <a:off x="1866501" y="4365456"/>
            <a:ext cx="3048000" cy="769441"/>
          </a:xfrm>
          <a:prstGeom prst="rect">
            <a:avLst/>
          </a:prstGeom>
          <a:noFill/>
        </p:spPr>
        <p:txBody>
          <a:bodyPr wrap="square" rtlCol="0">
            <a:spAutoFit/>
          </a:bodyPr>
          <a:lstStyle/>
          <a:p>
            <a:r>
              <a:rPr lang="en-US" sz="4400" b="1" dirty="0">
                <a:solidFill>
                  <a:schemeClr val="accent1">
                    <a:lumMod val="40000"/>
                    <a:lumOff val="60000"/>
                  </a:schemeClr>
                </a:solidFill>
              </a:rPr>
              <a:t>Ziad Adel</a:t>
            </a:r>
          </a:p>
        </p:txBody>
      </p:sp>
      <p:sp>
        <p:nvSpPr>
          <p:cNvPr id="24" name="TextBox 23">
            <a:extLst>
              <a:ext uri="{FF2B5EF4-FFF2-40B4-BE49-F238E27FC236}">
                <a16:creationId xmlns:a16="http://schemas.microsoft.com/office/drawing/2014/main" id="{918D5A1A-06AC-8ABD-2896-54E8A56BE523}"/>
              </a:ext>
            </a:extLst>
          </p:cNvPr>
          <p:cNvSpPr txBox="1"/>
          <p:nvPr/>
        </p:nvSpPr>
        <p:spPr>
          <a:xfrm>
            <a:off x="7400048" y="4380976"/>
            <a:ext cx="3048000" cy="584775"/>
          </a:xfrm>
          <a:prstGeom prst="rect">
            <a:avLst/>
          </a:prstGeom>
          <a:noFill/>
        </p:spPr>
        <p:txBody>
          <a:bodyPr wrap="square" rtlCol="0">
            <a:spAutoFit/>
          </a:bodyPr>
          <a:lstStyle/>
          <a:p>
            <a:r>
              <a:rPr lang="en-US" sz="3200" b="1" dirty="0">
                <a:solidFill>
                  <a:schemeClr val="accent1">
                    <a:lumMod val="40000"/>
                    <a:lumOff val="60000"/>
                  </a:schemeClr>
                </a:solidFill>
              </a:rPr>
              <a:t>Youssef ibrahim</a:t>
            </a:r>
          </a:p>
        </p:txBody>
      </p:sp>
      <p:sp>
        <p:nvSpPr>
          <p:cNvPr id="25" name="TextBox 24">
            <a:extLst>
              <a:ext uri="{FF2B5EF4-FFF2-40B4-BE49-F238E27FC236}">
                <a16:creationId xmlns:a16="http://schemas.microsoft.com/office/drawing/2014/main" id="{8836A046-66CE-1F79-F7D2-4EB956887059}"/>
              </a:ext>
            </a:extLst>
          </p:cNvPr>
          <p:cNvSpPr txBox="1"/>
          <p:nvPr/>
        </p:nvSpPr>
        <p:spPr>
          <a:xfrm>
            <a:off x="13305947" y="4288906"/>
            <a:ext cx="3048000" cy="769441"/>
          </a:xfrm>
          <a:prstGeom prst="rect">
            <a:avLst/>
          </a:prstGeom>
          <a:noFill/>
        </p:spPr>
        <p:txBody>
          <a:bodyPr wrap="square" rtlCol="0">
            <a:spAutoFit/>
          </a:bodyPr>
          <a:lstStyle/>
          <a:p>
            <a:r>
              <a:rPr lang="en-US" sz="4400" b="1" dirty="0">
                <a:solidFill>
                  <a:schemeClr val="accent1">
                    <a:lumMod val="40000"/>
                    <a:lumOff val="60000"/>
                  </a:schemeClr>
                </a:solidFill>
              </a:rPr>
              <a:t>Ziad Ashraf</a:t>
            </a:r>
          </a:p>
        </p:txBody>
      </p:sp>
    </p:spTree>
    <p:extLst>
      <p:ext uri="{BB962C8B-B14F-4D97-AF65-F5344CB8AC3E}">
        <p14:creationId xmlns:p14="http://schemas.microsoft.com/office/powerpoint/2010/main" val="215880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505637" y="4982993"/>
            <a:ext cx="7400127" cy="5361813"/>
            <a:chOff x="0" y="0"/>
            <a:chExt cx="9866836" cy="7149084"/>
          </a:xfrm>
        </p:grpSpPr>
        <p:sp>
          <p:nvSpPr>
            <p:cNvPr id="3" name="Freeform 3"/>
            <p:cNvSpPr/>
            <p:nvPr/>
          </p:nvSpPr>
          <p:spPr>
            <a:xfrm>
              <a:off x="0" y="0"/>
              <a:ext cx="9866836" cy="7149084"/>
            </a:xfrm>
            <a:custGeom>
              <a:avLst/>
              <a:gdLst/>
              <a:ahLst/>
              <a:cxnLst/>
              <a:rect l="l" t="t" r="r" b="b"/>
              <a:pathLst>
                <a:path w="9866836" h="7149084">
                  <a:moveTo>
                    <a:pt x="0" y="0"/>
                  </a:moveTo>
                  <a:lnTo>
                    <a:pt x="9866836" y="0"/>
                  </a:lnTo>
                  <a:lnTo>
                    <a:pt x="9866836" y="7149084"/>
                  </a:lnTo>
                  <a:lnTo>
                    <a:pt x="0" y="7149084"/>
                  </a:lnTo>
                  <a:lnTo>
                    <a:pt x="0" y="0"/>
                  </a:lnTo>
                  <a:close/>
                </a:path>
              </a:pathLst>
            </a:custGeom>
            <a:blipFill>
              <a:blip r:embed="rId2"/>
              <a:stretch>
                <a:fillRect t="-4899" b="-4899"/>
              </a:stretch>
            </a:blipFill>
          </p:spPr>
          <p:txBody>
            <a:bodyPr/>
            <a:lstStyle/>
            <a:p>
              <a:endParaRPr lang="en-US"/>
            </a:p>
          </p:txBody>
        </p:sp>
      </p:grpSp>
      <p:grpSp>
        <p:nvGrpSpPr>
          <p:cNvPr id="4" name="Group 4"/>
          <p:cNvGrpSpPr/>
          <p:nvPr/>
        </p:nvGrpSpPr>
        <p:grpSpPr>
          <a:xfrm>
            <a:off x="1505637" y="-57807"/>
            <a:ext cx="1909858" cy="1790033"/>
            <a:chOff x="0" y="0"/>
            <a:chExt cx="2546477" cy="2386711"/>
          </a:xfrm>
        </p:grpSpPr>
        <p:sp>
          <p:nvSpPr>
            <p:cNvPr id="5" name="Freeform 5"/>
            <p:cNvSpPr/>
            <p:nvPr/>
          </p:nvSpPr>
          <p:spPr>
            <a:xfrm>
              <a:off x="0" y="0"/>
              <a:ext cx="2546477" cy="2386711"/>
            </a:xfrm>
            <a:custGeom>
              <a:avLst/>
              <a:gdLst/>
              <a:ahLst/>
              <a:cxnLst/>
              <a:rect l="l" t="t" r="r" b="b"/>
              <a:pathLst>
                <a:path w="2546477" h="2386711">
                  <a:moveTo>
                    <a:pt x="0" y="0"/>
                  </a:moveTo>
                  <a:lnTo>
                    <a:pt x="2546477" y="0"/>
                  </a:lnTo>
                  <a:lnTo>
                    <a:pt x="2546477" y="2386711"/>
                  </a:lnTo>
                  <a:lnTo>
                    <a:pt x="0" y="2386711"/>
                  </a:lnTo>
                  <a:lnTo>
                    <a:pt x="0" y="0"/>
                  </a:lnTo>
                  <a:close/>
                </a:path>
              </a:pathLst>
            </a:custGeom>
            <a:blipFill>
              <a:blip r:embed="rId3"/>
              <a:stretch>
                <a:fillRect l="-103" r="-103"/>
              </a:stretch>
            </a:blipFill>
          </p:spPr>
          <p:txBody>
            <a:bodyPr/>
            <a:lstStyle/>
            <a:p>
              <a:endParaRPr lang="en-US"/>
            </a:p>
          </p:txBody>
        </p:sp>
      </p:grpSp>
      <p:grpSp>
        <p:nvGrpSpPr>
          <p:cNvPr id="6" name="Group 6"/>
          <p:cNvGrpSpPr/>
          <p:nvPr/>
        </p:nvGrpSpPr>
        <p:grpSpPr>
          <a:xfrm>
            <a:off x="37" y="1626288"/>
            <a:ext cx="10824305" cy="3356705"/>
            <a:chOff x="0" y="0"/>
            <a:chExt cx="14432407" cy="4475607"/>
          </a:xfrm>
        </p:grpSpPr>
        <p:sp>
          <p:nvSpPr>
            <p:cNvPr id="7" name="Freeform 7"/>
            <p:cNvSpPr/>
            <p:nvPr/>
          </p:nvSpPr>
          <p:spPr>
            <a:xfrm>
              <a:off x="0" y="0"/>
              <a:ext cx="14432407" cy="4475607"/>
            </a:xfrm>
            <a:custGeom>
              <a:avLst/>
              <a:gdLst/>
              <a:ahLst/>
              <a:cxnLst/>
              <a:rect l="l" t="t" r="r" b="b"/>
              <a:pathLst>
                <a:path w="14432407" h="4475607">
                  <a:moveTo>
                    <a:pt x="0" y="0"/>
                  </a:moveTo>
                  <a:lnTo>
                    <a:pt x="14432407" y="0"/>
                  </a:lnTo>
                  <a:lnTo>
                    <a:pt x="14432407" y="4475607"/>
                  </a:lnTo>
                  <a:lnTo>
                    <a:pt x="0" y="4475607"/>
                  </a:lnTo>
                  <a:lnTo>
                    <a:pt x="0" y="0"/>
                  </a:lnTo>
                  <a:close/>
                </a:path>
              </a:pathLst>
            </a:custGeom>
            <a:blipFill>
              <a:blip r:embed="rId4"/>
              <a:stretch>
                <a:fillRect t="-1818" b="-1818"/>
              </a:stretch>
            </a:blipFill>
          </p:spPr>
          <p:txBody>
            <a:bodyPr/>
            <a:lstStyle/>
            <a:p>
              <a:endParaRPr lang="en-US"/>
            </a:p>
          </p:txBody>
        </p:sp>
      </p:grpSp>
      <p:grpSp>
        <p:nvGrpSpPr>
          <p:cNvPr id="8" name="Group 8"/>
          <p:cNvGrpSpPr/>
          <p:nvPr/>
        </p:nvGrpSpPr>
        <p:grpSpPr>
          <a:xfrm>
            <a:off x="10824342" y="1626288"/>
            <a:ext cx="6810470" cy="6624447"/>
            <a:chOff x="0" y="0"/>
            <a:chExt cx="9080627" cy="8832596"/>
          </a:xfrm>
        </p:grpSpPr>
        <p:sp>
          <p:nvSpPr>
            <p:cNvPr id="9" name="Freeform 9"/>
            <p:cNvSpPr/>
            <p:nvPr/>
          </p:nvSpPr>
          <p:spPr>
            <a:xfrm>
              <a:off x="0" y="0"/>
              <a:ext cx="9080627" cy="8832596"/>
            </a:xfrm>
            <a:custGeom>
              <a:avLst/>
              <a:gdLst/>
              <a:ahLst/>
              <a:cxnLst/>
              <a:rect l="l" t="t" r="r" b="b"/>
              <a:pathLst>
                <a:path w="9080627" h="8832596">
                  <a:moveTo>
                    <a:pt x="0" y="0"/>
                  </a:moveTo>
                  <a:lnTo>
                    <a:pt x="9080627" y="0"/>
                  </a:lnTo>
                  <a:lnTo>
                    <a:pt x="9080627" y="8832596"/>
                  </a:lnTo>
                  <a:lnTo>
                    <a:pt x="0" y="8832596"/>
                  </a:lnTo>
                  <a:lnTo>
                    <a:pt x="0" y="0"/>
                  </a:lnTo>
                  <a:close/>
                </a:path>
              </a:pathLst>
            </a:custGeom>
            <a:blipFill>
              <a:blip r:embed="rId5"/>
              <a:stretch>
                <a:fillRect t="-529" b="-529"/>
              </a:stretch>
            </a:blipFill>
          </p:spPr>
          <p:txBody>
            <a:bodyPr/>
            <a:lstStyle/>
            <a:p>
              <a:endParaRPr lang="en-US"/>
            </a:p>
          </p:txBody>
        </p:sp>
      </p:grpSp>
      <p:sp>
        <p:nvSpPr>
          <p:cNvPr id="10" name="TextBox 10"/>
          <p:cNvSpPr txBox="1"/>
          <p:nvPr/>
        </p:nvSpPr>
        <p:spPr>
          <a:xfrm>
            <a:off x="2012177" y="16796"/>
            <a:ext cx="12217406" cy="1269366"/>
          </a:xfrm>
          <a:prstGeom prst="rect">
            <a:avLst/>
          </a:prstGeom>
        </p:spPr>
        <p:txBody>
          <a:bodyPr lIns="0" tIns="0" rIns="0" bIns="0" rtlCol="0" anchor="t">
            <a:spAutoFit/>
          </a:bodyPr>
          <a:lstStyle/>
          <a:p>
            <a:pPr algn="ctr">
              <a:lnSpc>
                <a:spcPts val="8258"/>
              </a:lnSpc>
            </a:pPr>
            <a:r>
              <a:rPr lang="en-US" sz="5899" b="1" u="sng" spc="-117">
                <a:solidFill>
                  <a:srgbClr val="AF4B51"/>
                </a:solidFill>
                <a:latin typeface="Open Sauce Bold"/>
                <a:ea typeface="Open Sauce Bold"/>
                <a:cs typeface="Open Sauce Bold"/>
                <a:sym typeface="Open Sauce Bold"/>
              </a:rPr>
              <a:t>Data Import and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371840" y="-562121"/>
            <a:ext cx="6333973" cy="9961470"/>
            <a:chOff x="0" y="0"/>
            <a:chExt cx="8445297" cy="13281960"/>
          </a:xfrm>
        </p:grpSpPr>
        <p:sp>
          <p:nvSpPr>
            <p:cNvPr id="3" name="Freeform 3"/>
            <p:cNvSpPr/>
            <p:nvPr/>
          </p:nvSpPr>
          <p:spPr>
            <a:xfrm>
              <a:off x="0" y="0"/>
              <a:ext cx="8445246" cy="13281913"/>
            </a:xfrm>
            <a:custGeom>
              <a:avLst/>
              <a:gdLst/>
              <a:ahLst/>
              <a:cxnLst/>
              <a:rect l="l" t="t" r="r" b="b"/>
              <a:pathLst>
                <a:path w="8445246" h="13281913">
                  <a:moveTo>
                    <a:pt x="0" y="0"/>
                  </a:moveTo>
                  <a:lnTo>
                    <a:pt x="8445246" y="0"/>
                  </a:lnTo>
                  <a:lnTo>
                    <a:pt x="8445246" y="13281913"/>
                  </a:lnTo>
                  <a:lnTo>
                    <a:pt x="0" y="13281913"/>
                  </a:lnTo>
                  <a:lnTo>
                    <a:pt x="0" y="0"/>
                  </a:lnTo>
                  <a:close/>
                </a:path>
              </a:pathLst>
            </a:custGeom>
            <a:blipFill>
              <a:blip r:embed="rId2"/>
              <a:stretch>
                <a:fillRect t="-7" b="-7"/>
              </a:stretch>
            </a:blipFill>
          </p:spPr>
          <p:txBody>
            <a:bodyPr/>
            <a:lstStyle/>
            <a:p>
              <a:endParaRPr lang="en-US"/>
            </a:p>
          </p:txBody>
        </p:sp>
      </p:grpSp>
      <p:grpSp>
        <p:nvGrpSpPr>
          <p:cNvPr id="4" name="Group 4"/>
          <p:cNvGrpSpPr/>
          <p:nvPr/>
        </p:nvGrpSpPr>
        <p:grpSpPr>
          <a:xfrm>
            <a:off x="13051783" y="967150"/>
            <a:ext cx="5427610" cy="4687379"/>
            <a:chOff x="0" y="0"/>
            <a:chExt cx="7236813" cy="6249838"/>
          </a:xfrm>
        </p:grpSpPr>
        <p:sp>
          <p:nvSpPr>
            <p:cNvPr id="5" name="Freeform 5"/>
            <p:cNvSpPr/>
            <p:nvPr/>
          </p:nvSpPr>
          <p:spPr>
            <a:xfrm flipH="1">
              <a:off x="0" y="0"/>
              <a:ext cx="7236841" cy="6249797"/>
            </a:xfrm>
            <a:custGeom>
              <a:avLst/>
              <a:gdLst/>
              <a:ahLst/>
              <a:cxnLst/>
              <a:rect l="l" t="t" r="r" b="b"/>
              <a:pathLst>
                <a:path w="7236841" h="6249797">
                  <a:moveTo>
                    <a:pt x="7236841" y="0"/>
                  </a:moveTo>
                  <a:lnTo>
                    <a:pt x="0" y="0"/>
                  </a:lnTo>
                  <a:lnTo>
                    <a:pt x="0" y="6249797"/>
                  </a:lnTo>
                  <a:lnTo>
                    <a:pt x="7236841" y="6249797"/>
                  </a:lnTo>
                  <a:lnTo>
                    <a:pt x="7236841" y="0"/>
                  </a:lnTo>
                  <a:close/>
                </a:path>
              </a:pathLst>
            </a:custGeom>
            <a:blipFill>
              <a:blip r:embed="rId3"/>
              <a:stretch>
                <a:fillRect t="-19915" b="-19916"/>
              </a:stretch>
            </a:blipFill>
          </p:spPr>
          <p:txBody>
            <a:bodyPr/>
            <a:lstStyle/>
            <a:p>
              <a:endParaRPr lang="en-US"/>
            </a:p>
          </p:txBody>
        </p:sp>
      </p:grpSp>
      <p:sp>
        <p:nvSpPr>
          <p:cNvPr id="8" name="Freeform 8"/>
          <p:cNvSpPr/>
          <p:nvPr/>
        </p:nvSpPr>
        <p:spPr>
          <a:xfrm>
            <a:off x="492533" y="190500"/>
            <a:ext cx="11013667" cy="5654529"/>
          </a:xfrm>
          <a:custGeom>
            <a:avLst/>
            <a:gdLst/>
            <a:ahLst/>
            <a:cxnLst/>
            <a:rect l="l" t="t" r="r" b="b"/>
            <a:pathLst>
              <a:path w="9855387" h="5654529">
                <a:moveTo>
                  <a:pt x="0" y="0"/>
                </a:moveTo>
                <a:lnTo>
                  <a:pt x="9855387" y="0"/>
                </a:lnTo>
                <a:lnTo>
                  <a:pt x="9855387" y="5654528"/>
                </a:lnTo>
                <a:lnTo>
                  <a:pt x="0" y="5654528"/>
                </a:lnTo>
                <a:lnTo>
                  <a:pt x="0" y="0"/>
                </a:lnTo>
                <a:close/>
              </a:path>
            </a:pathLst>
          </a:custGeom>
          <a:blipFill>
            <a:blip r:embed="rId4"/>
            <a:stretch>
              <a:fillRect/>
            </a:stretch>
          </a:blipFill>
        </p:spPr>
        <p:txBody>
          <a:bodyPr/>
          <a:lstStyle/>
          <a:p>
            <a:endParaRPr lang="en-US"/>
          </a:p>
        </p:txBody>
      </p:sp>
      <p:pic>
        <p:nvPicPr>
          <p:cNvPr id="10" name="Picture 9">
            <a:extLst>
              <a:ext uri="{FF2B5EF4-FFF2-40B4-BE49-F238E27FC236}">
                <a16:creationId xmlns:a16="http://schemas.microsoft.com/office/drawing/2014/main" id="{E98C4F8D-93EC-2E87-1D4A-893CC993EDB0}"/>
              </a:ext>
            </a:extLst>
          </p:cNvPr>
          <p:cNvPicPr>
            <a:picLocks noChangeAspect="1"/>
          </p:cNvPicPr>
          <p:nvPr/>
        </p:nvPicPr>
        <p:blipFill>
          <a:blip r:embed="rId5"/>
          <a:stretch>
            <a:fillRect/>
          </a:stretch>
        </p:blipFill>
        <p:spPr>
          <a:xfrm>
            <a:off x="497449" y="6057900"/>
            <a:ext cx="11013667" cy="32103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303042" y="1268857"/>
            <a:ext cx="16623792" cy="11698986"/>
            <a:chOff x="-1320800" y="-8938541"/>
            <a:chExt cx="22165056" cy="15598648"/>
          </a:xfrm>
        </p:grpSpPr>
        <p:sp>
          <p:nvSpPr>
            <p:cNvPr id="3" name="Freeform 3"/>
            <p:cNvSpPr/>
            <p:nvPr/>
          </p:nvSpPr>
          <p:spPr>
            <a:xfrm>
              <a:off x="-1320800" y="-8938541"/>
              <a:ext cx="22165056" cy="15598648"/>
            </a:xfrm>
            <a:custGeom>
              <a:avLst/>
              <a:gdLst/>
              <a:ahLst/>
              <a:cxnLst/>
              <a:rect l="l" t="t" r="r" b="b"/>
              <a:pathLst>
                <a:path w="22165056" h="15598648">
                  <a:moveTo>
                    <a:pt x="0" y="0"/>
                  </a:moveTo>
                  <a:lnTo>
                    <a:pt x="22165056" y="0"/>
                  </a:lnTo>
                  <a:lnTo>
                    <a:pt x="22165056" y="15598648"/>
                  </a:lnTo>
                  <a:lnTo>
                    <a:pt x="0" y="15598648"/>
                  </a:lnTo>
                  <a:lnTo>
                    <a:pt x="0" y="0"/>
                  </a:lnTo>
                  <a:close/>
                </a:path>
              </a:pathLst>
            </a:custGeom>
            <a:blipFill>
              <a:blip r:embed="rId2">
                <a:alphaModFix amt="50000"/>
              </a:blip>
              <a:stretch>
                <a:fillRect t="-5" b="-5"/>
              </a:stretch>
            </a:blipFill>
          </p:spPr>
          <p:txBody>
            <a:bodyPr/>
            <a:lstStyle/>
            <a:p>
              <a:endParaRPr lang="en-US"/>
            </a:p>
          </p:txBody>
        </p:sp>
      </p:grpSp>
      <p:grpSp>
        <p:nvGrpSpPr>
          <p:cNvPr id="4" name="Group 4"/>
          <p:cNvGrpSpPr/>
          <p:nvPr/>
        </p:nvGrpSpPr>
        <p:grpSpPr>
          <a:xfrm rot="388639">
            <a:off x="11936840" y="3210370"/>
            <a:ext cx="6858000" cy="8022864"/>
            <a:chOff x="0" y="0"/>
            <a:chExt cx="9144000" cy="10697152"/>
          </a:xfrm>
        </p:grpSpPr>
        <p:sp>
          <p:nvSpPr>
            <p:cNvPr id="5" name="Freeform 5"/>
            <p:cNvSpPr/>
            <p:nvPr/>
          </p:nvSpPr>
          <p:spPr>
            <a:xfrm flipH="1">
              <a:off x="0" y="0"/>
              <a:ext cx="9144000" cy="10697210"/>
            </a:xfrm>
            <a:custGeom>
              <a:avLst/>
              <a:gdLst/>
              <a:ahLst/>
              <a:cxnLst/>
              <a:rect l="l" t="t" r="r" b="b"/>
              <a:pathLst>
                <a:path w="9144000" h="10697210">
                  <a:moveTo>
                    <a:pt x="9144000" y="0"/>
                  </a:moveTo>
                  <a:lnTo>
                    <a:pt x="0" y="0"/>
                  </a:lnTo>
                  <a:lnTo>
                    <a:pt x="0" y="10697210"/>
                  </a:lnTo>
                  <a:lnTo>
                    <a:pt x="9144000" y="10697210"/>
                  </a:lnTo>
                  <a:lnTo>
                    <a:pt x="9144000" y="0"/>
                  </a:lnTo>
                  <a:close/>
                </a:path>
              </a:pathLst>
            </a:custGeom>
            <a:blipFill>
              <a:blip r:embed="rId3"/>
              <a:stretch>
                <a:fillRect t="-13508" b="-13507"/>
              </a:stretch>
            </a:blipFill>
          </p:spPr>
          <p:txBody>
            <a:bodyPr/>
            <a:lstStyle/>
            <a:p>
              <a:endParaRPr lang="en-US"/>
            </a:p>
          </p:txBody>
        </p:sp>
      </p:grpSp>
      <p:sp>
        <p:nvSpPr>
          <p:cNvPr id="6" name="TextBox 6"/>
          <p:cNvSpPr txBox="1"/>
          <p:nvPr/>
        </p:nvSpPr>
        <p:spPr>
          <a:xfrm>
            <a:off x="5246457" y="58451"/>
            <a:ext cx="6669598" cy="1209802"/>
          </a:xfrm>
          <a:prstGeom prst="rect">
            <a:avLst/>
          </a:prstGeom>
        </p:spPr>
        <p:txBody>
          <a:bodyPr lIns="0" tIns="0" rIns="0" bIns="0" rtlCol="0" anchor="t">
            <a:spAutoFit/>
          </a:bodyPr>
          <a:lstStyle/>
          <a:p>
            <a:pPr algn="ctr">
              <a:lnSpc>
                <a:spcPts val="10019"/>
              </a:lnSpc>
            </a:pPr>
            <a:r>
              <a:rPr lang="en-US" sz="6600" b="1" spc="-500">
                <a:solidFill>
                  <a:srgbClr val="F1EDE2"/>
                </a:solidFill>
                <a:latin typeface="Touvlo Bold"/>
                <a:ea typeface="Touvlo Bold"/>
                <a:cs typeface="Touvlo Bold"/>
                <a:sym typeface="Touvlo Bold"/>
              </a:rPr>
              <a:t>DataCleaning</a:t>
            </a:r>
          </a:p>
        </p:txBody>
      </p:sp>
      <p:grpSp>
        <p:nvGrpSpPr>
          <p:cNvPr id="9" name="Group 9"/>
          <p:cNvGrpSpPr/>
          <p:nvPr/>
        </p:nvGrpSpPr>
        <p:grpSpPr>
          <a:xfrm>
            <a:off x="4533276" y="1291559"/>
            <a:ext cx="7886433" cy="7858792"/>
            <a:chOff x="-38817" y="404285"/>
            <a:chExt cx="10515244" cy="10478389"/>
          </a:xfrm>
        </p:grpSpPr>
        <p:sp>
          <p:nvSpPr>
            <p:cNvPr id="10" name="Freeform 10"/>
            <p:cNvSpPr/>
            <p:nvPr/>
          </p:nvSpPr>
          <p:spPr>
            <a:xfrm>
              <a:off x="-38817" y="404285"/>
              <a:ext cx="10515244" cy="10478389"/>
            </a:xfrm>
            <a:custGeom>
              <a:avLst/>
              <a:gdLst/>
              <a:ahLst/>
              <a:cxnLst/>
              <a:rect l="l" t="t" r="r" b="b"/>
              <a:pathLst>
                <a:path w="10458196" h="10478389">
                  <a:moveTo>
                    <a:pt x="0" y="0"/>
                  </a:moveTo>
                  <a:lnTo>
                    <a:pt x="10458196" y="0"/>
                  </a:lnTo>
                  <a:lnTo>
                    <a:pt x="10458196" y="10478389"/>
                  </a:lnTo>
                  <a:lnTo>
                    <a:pt x="0" y="10478389"/>
                  </a:lnTo>
                  <a:lnTo>
                    <a:pt x="0" y="0"/>
                  </a:lnTo>
                  <a:close/>
                </a:path>
              </a:pathLst>
            </a:custGeom>
            <a:blipFill>
              <a:blip r:embed="rId4"/>
              <a:stretch>
                <a:fillRect t="-3791" b="-3791"/>
              </a:stretch>
            </a:blipFill>
          </p:spPr>
          <p:txBody>
            <a:bodyPr/>
            <a:lstStyle/>
            <a:p>
              <a:endParaRPr lang="en-US"/>
            </a:p>
          </p:txBody>
        </p:sp>
      </p:grpSp>
      <p:grpSp>
        <p:nvGrpSpPr>
          <p:cNvPr id="11" name="Group 11"/>
          <p:cNvGrpSpPr/>
          <p:nvPr/>
        </p:nvGrpSpPr>
        <p:grpSpPr>
          <a:xfrm>
            <a:off x="145330" y="5949951"/>
            <a:ext cx="4387946" cy="3200400"/>
            <a:chOff x="0" y="0"/>
            <a:chExt cx="5561076" cy="3480308"/>
          </a:xfrm>
        </p:grpSpPr>
        <p:sp>
          <p:nvSpPr>
            <p:cNvPr id="12" name="Freeform 12" descr="A screenshot of a computer  AI-generated content may be incorrect."/>
            <p:cNvSpPr/>
            <p:nvPr/>
          </p:nvSpPr>
          <p:spPr>
            <a:xfrm>
              <a:off x="0" y="0"/>
              <a:ext cx="5561076" cy="3480308"/>
            </a:xfrm>
            <a:custGeom>
              <a:avLst/>
              <a:gdLst/>
              <a:ahLst/>
              <a:cxnLst/>
              <a:rect l="l" t="t" r="r" b="b"/>
              <a:pathLst>
                <a:path w="5561076" h="3480308">
                  <a:moveTo>
                    <a:pt x="0" y="0"/>
                  </a:moveTo>
                  <a:lnTo>
                    <a:pt x="5561076" y="0"/>
                  </a:lnTo>
                  <a:lnTo>
                    <a:pt x="5561076" y="3480308"/>
                  </a:lnTo>
                  <a:lnTo>
                    <a:pt x="0" y="3480308"/>
                  </a:lnTo>
                  <a:lnTo>
                    <a:pt x="0" y="0"/>
                  </a:lnTo>
                  <a:close/>
                </a:path>
              </a:pathLst>
            </a:custGeom>
            <a:blipFill>
              <a:blip r:embed="rId5"/>
              <a:stretch>
                <a:fillRect t="-18195" b="-18195"/>
              </a:stretch>
            </a:blipFill>
          </p:spPr>
          <p:txBody>
            <a:bodyPr/>
            <a:lstStyle/>
            <a:p>
              <a:endParaRPr lang="en-US"/>
            </a:p>
          </p:txBody>
        </p:sp>
      </p:grpSp>
      <p:sp>
        <p:nvSpPr>
          <p:cNvPr id="13" name="Freeform 13"/>
          <p:cNvSpPr/>
          <p:nvPr/>
        </p:nvSpPr>
        <p:spPr>
          <a:xfrm>
            <a:off x="12624640" y="387351"/>
            <a:ext cx="3575685" cy="1205198"/>
          </a:xfrm>
          <a:custGeom>
            <a:avLst/>
            <a:gdLst/>
            <a:ahLst/>
            <a:cxnLst/>
            <a:rect l="l" t="t" r="r" b="b"/>
            <a:pathLst>
              <a:path w="3575685" h="1205198">
                <a:moveTo>
                  <a:pt x="0" y="0"/>
                </a:moveTo>
                <a:lnTo>
                  <a:pt x="3575686" y="0"/>
                </a:lnTo>
                <a:lnTo>
                  <a:pt x="3575686" y="1205197"/>
                </a:lnTo>
                <a:lnTo>
                  <a:pt x="0" y="1205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4" name="TextBox 14"/>
          <p:cNvSpPr txBox="1"/>
          <p:nvPr/>
        </p:nvSpPr>
        <p:spPr>
          <a:xfrm>
            <a:off x="12629233" y="568068"/>
            <a:ext cx="3395268" cy="1164368"/>
          </a:xfrm>
          <a:prstGeom prst="rect">
            <a:avLst/>
          </a:prstGeom>
        </p:spPr>
        <p:txBody>
          <a:bodyPr lIns="0" tIns="0" rIns="0" bIns="0" rtlCol="0" anchor="t">
            <a:spAutoFit/>
          </a:bodyPr>
          <a:lstStyle/>
          <a:p>
            <a:pPr algn="ctr">
              <a:lnSpc>
                <a:spcPts val="3291"/>
              </a:lnSpc>
            </a:pPr>
            <a:r>
              <a:rPr lang="en-US" sz="2743" b="1" dirty="0">
                <a:solidFill>
                  <a:srgbClr val="000000"/>
                </a:solidFill>
                <a:latin typeface="Calibri (MS) Bold"/>
                <a:ea typeface="Calibri (MS) Bold"/>
                <a:cs typeface="Calibri (MS) Bold"/>
                <a:sym typeface="Calibri (MS) Bold"/>
              </a:rPr>
              <a:t>There isn’t any Missing Value in Data</a:t>
            </a:r>
          </a:p>
        </p:txBody>
      </p:sp>
      <p:sp>
        <p:nvSpPr>
          <p:cNvPr id="15" name="Freeform 15"/>
          <p:cNvSpPr/>
          <p:nvPr/>
        </p:nvSpPr>
        <p:spPr>
          <a:xfrm>
            <a:off x="12629233" y="1963453"/>
            <a:ext cx="3589400" cy="1205198"/>
          </a:xfrm>
          <a:custGeom>
            <a:avLst/>
            <a:gdLst/>
            <a:ahLst/>
            <a:cxnLst/>
            <a:rect l="l" t="t" r="r" b="b"/>
            <a:pathLst>
              <a:path w="3589400" h="1205198">
                <a:moveTo>
                  <a:pt x="0" y="0"/>
                </a:moveTo>
                <a:lnTo>
                  <a:pt x="3589400" y="0"/>
                </a:lnTo>
                <a:lnTo>
                  <a:pt x="3589400" y="1205197"/>
                </a:lnTo>
                <a:lnTo>
                  <a:pt x="0" y="12051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740455" y="1972179"/>
            <a:ext cx="3478178" cy="1196472"/>
          </a:xfrm>
          <a:prstGeom prst="rect">
            <a:avLst/>
          </a:prstGeom>
        </p:spPr>
        <p:txBody>
          <a:bodyPr lIns="0" tIns="0" rIns="0" bIns="0" rtlCol="0" anchor="t">
            <a:spAutoFit/>
          </a:bodyPr>
          <a:lstStyle/>
          <a:p>
            <a:pPr algn="ctr">
              <a:lnSpc>
                <a:spcPts val="3358"/>
              </a:lnSpc>
            </a:pPr>
            <a:r>
              <a:rPr lang="en-US" sz="2799" b="1">
                <a:solidFill>
                  <a:srgbClr val="000000"/>
                </a:solidFill>
                <a:latin typeface="Calibri (MS) Bold"/>
                <a:ea typeface="Calibri (MS) Bold"/>
                <a:cs typeface="Calibri (MS) Bold"/>
                <a:sym typeface="Calibri (MS) Bold"/>
              </a:rPr>
              <a:t>There isn’t any Duplicats in Data</a:t>
            </a:r>
          </a:p>
        </p:txBody>
      </p:sp>
      <p:pic>
        <p:nvPicPr>
          <p:cNvPr id="18" name="Picture 17">
            <a:extLst>
              <a:ext uri="{FF2B5EF4-FFF2-40B4-BE49-F238E27FC236}">
                <a16:creationId xmlns:a16="http://schemas.microsoft.com/office/drawing/2014/main" id="{1E3624E8-C13C-4AEE-D611-9D416C7A4376}"/>
              </a:ext>
            </a:extLst>
          </p:cNvPr>
          <p:cNvPicPr>
            <a:picLocks noChangeAspect="1"/>
          </p:cNvPicPr>
          <p:nvPr/>
        </p:nvPicPr>
        <p:blipFill>
          <a:blip r:embed="rId10"/>
          <a:stretch>
            <a:fillRect/>
          </a:stretch>
        </p:blipFill>
        <p:spPr>
          <a:xfrm>
            <a:off x="179743" y="387351"/>
            <a:ext cx="4353533" cy="5562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rot="403359">
            <a:off x="2075412" y="-1132902"/>
            <a:ext cx="16623792" cy="11698986"/>
            <a:chOff x="0" y="0"/>
            <a:chExt cx="22165056" cy="15598648"/>
          </a:xfrm>
        </p:grpSpPr>
        <p:sp>
          <p:nvSpPr>
            <p:cNvPr id="3" name="Freeform 3"/>
            <p:cNvSpPr/>
            <p:nvPr/>
          </p:nvSpPr>
          <p:spPr>
            <a:xfrm>
              <a:off x="0" y="0"/>
              <a:ext cx="22165056" cy="15598648"/>
            </a:xfrm>
            <a:custGeom>
              <a:avLst/>
              <a:gdLst/>
              <a:ahLst/>
              <a:cxnLst/>
              <a:rect l="l" t="t" r="r" b="b"/>
              <a:pathLst>
                <a:path w="22165056" h="15598648">
                  <a:moveTo>
                    <a:pt x="0" y="0"/>
                  </a:moveTo>
                  <a:lnTo>
                    <a:pt x="22165056" y="0"/>
                  </a:lnTo>
                  <a:lnTo>
                    <a:pt x="22165056" y="15598648"/>
                  </a:lnTo>
                  <a:lnTo>
                    <a:pt x="0" y="15598648"/>
                  </a:lnTo>
                  <a:lnTo>
                    <a:pt x="0" y="0"/>
                  </a:lnTo>
                  <a:close/>
                </a:path>
              </a:pathLst>
            </a:custGeom>
            <a:blipFill>
              <a:blip r:embed="rId2">
                <a:alphaModFix amt="50000"/>
              </a:blip>
              <a:stretch>
                <a:fillRect t="-5" b="-5"/>
              </a:stretch>
            </a:blipFill>
          </p:spPr>
          <p:txBody>
            <a:bodyPr/>
            <a:lstStyle/>
            <a:p>
              <a:endParaRPr lang="en-US"/>
            </a:p>
          </p:txBody>
        </p:sp>
      </p:grpSp>
      <p:grpSp>
        <p:nvGrpSpPr>
          <p:cNvPr id="4" name="Group 4"/>
          <p:cNvGrpSpPr/>
          <p:nvPr/>
        </p:nvGrpSpPr>
        <p:grpSpPr>
          <a:xfrm>
            <a:off x="0" y="495300"/>
            <a:ext cx="5888736" cy="8442579"/>
            <a:chOff x="0" y="0"/>
            <a:chExt cx="7851648" cy="11256772"/>
          </a:xfrm>
        </p:grpSpPr>
        <p:sp>
          <p:nvSpPr>
            <p:cNvPr id="5" name="Freeform 5"/>
            <p:cNvSpPr/>
            <p:nvPr/>
          </p:nvSpPr>
          <p:spPr>
            <a:xfrm flipH="1">
              <a:off x="0" y="0"/>
              <a:ext cx="7851648" cy="11256772"/>
            </a:xfrm>
            <a:custGeom>
              <a:avLst/>
              <a:gdLst/>
              <a:ahLst/>
              <a:cxnLst/>
              <a:rect l="l" t="t" r="r" b="b"/>
              <a:pathLst>
                <a:path w="7851648" h="11256772">
                  <a:moveTo>
                    <a:pt x="7851648" y="0"/>
                  </a:moveTo>
                  <a:lnTo>
                    <a:pt x="0" y="0"/>
                  </a:lnTo>
                  <a:lnTo>
                    <a:pt x="0" y="11256772"/>
                  </a:lnTo>
                  <a:lnTo>
                    <a:pt x="7851648" y="11256772"/>
                  </a:lnTo>
                  <a:lnTo>
                    <a:pt x="7851648" y="0"/>
                  </a:lnTo>
                  <a:close/>
                </a:path>
              </a:pathLst>
            </a:custGeom>
            <a:blipFill>
              <a:blip r:embed="rId3"/>
              <a:stretch>
                <a:fillRect l="-3" r="-3"/>
              </a:stretch>
            </a:blipFill>
          </p:spPr>
          <p:txBody>
            <a:bodyPr/>
            <a:lstStyle/>
            <a:p>
              <a:endParaRPr lang="en-US"/>
            </a:p>
          </p:txBody>
        </p:sp>
      </p:grpSp>
      <p:grpSp>
        <p:nvGrpSpPr>
          <p:cNvPr id="8" name="Group 8"/>
          <p:cNvGrpSpPr/>
          <p:nvPr/>
        </p:nvGrpSpPr>
        <p:grpSpPr>
          <a:xfrm>
            <a:off x="6019799" y="4838700"/>
            <a:ext cx="11136249" cy="5011674"/>
            <a:chOff x="0" y="0"/>
            <a:chExt cx="14848332" cy="6682232"/>
          </a:xfrm>
        </p:grpSpPr>
        <p:sp>
          <p:nvSpPr>
            <p:cNvPr id="9" name="Freeform 9" descr="A screenshot of a computer  AI-generated content may be incorrect."/>
            <p:cNvSpPr/>
            <p:nvPr/>
          </p:nvSpPr>
          <p:spPr>
            <a:xfrm>
              <a:off x="0" y="0"/>
              <a:ext cx="14848332" cy="6682232"/>
            </a:xfrm>
            <a:custGeom>
              <a:avLst/>
              <a:gdLst/>
              <a:ahLst/>
              <a:cxnLst/>
              <a:rect l="l" t="t" r="r" b="b"/>
              <a:pathLst>
                <a:path w="14848332" h="6682232">
                  <a:moveTo>
                    <a:pt x="0" y="0"/>
                  </a:moveTo>
                  <a:lnTo>
                    <a:pt x="14848332" y="0"/>
                  </a:lnTo>
                  <a:lnTo>
                    <a:pt x="14848332" y="6682232"/>
                  </a:lnTo>
                  <a:lnTo>
                    <a:pt x="0" y="6682232"/>
                  </a:lnTo>
                  <a:lnTo>
                    <a:pt x="0" y="0"/>
                  </a:lnTo>
                  <a:close/>
                </a:path>
              </a:pathLst>
            </a:custGeom>
            <a:blipFill>
              <a:blip r:embed="rId4"/>
              <a:stretch>
                <a:fillRect t="-18466" b="-18466"/>
              </a:stretch>
            </a:blipFill>
          </p:spPr>
          <p:txBody>
            <a:bodyPr/>
            <a:lstStyle/>
            <a:p>
              <a:endParaRPr lang="en-US"/>
            </a:p>
          </p:txBody>
        </p:sp>
      </p:grpSp>
      <p:pic>
        <p:nvPicPr>
          <p:cNvPr id="11" name="Picture 10">
            <a:extLst>
              <a:ext uri="{FF2B5EF4-FFF2-40B4-BE49-F238E27FC236}">
                <a16:creationId xmlns:a16="http://schemas.microsoft.com/office/drawing/2014/main" id="{F59F3CED-2A0D-DB60-981D-63B6BDC46BBD}"/>
              </a:ext>
            </a:extLst>
          </p:cNvPr>
          <p:cNvPicPr>
            <a:picLocks noChangeAspect="1"/>
          </p:cNvPicPr>
          <p:nvPr/>
        </p:nvPicPr>
        <p:blipFill>
          <a:blip r:embed="rId5"/>
          <a:stretch>
            <a:fillRect/>
          </a:stretch>
        </p:blipFill>
        <p:spPr>
          <a:xfrm>
            <a:off x="6019799" y="215049"/>
            <a:ext cx="11317279" cy="46297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rot="-5703205">
            <a:off x="8757049" y="4335334"/>
            <a:ext cx="8728139" cy="6142387"/>
            <a:chOff x="0" y="0"/>
            <a:chExt cx="11637518" cy="8189849"/>
          </a:xfrm>
        </p:grpSpPr>
        <p:sp>
          <p:nvSpPr>
            <p:cNvPr id="3" name="Freeform 3"/>
            <p:cNvSpPr/>
            <p:nvPr/>
          </p:nvSpPr>
          <p:spPr>
            <a:xfrm>
              <a:off x="0" y="0"/>
              <a:ext cx="11637518" cy="8189849"/>
            </a:xfrm>
            <a:custGeom>
              <a:avLst/>
              <a:gdLst/>
              <a:ahLst/>
              <a:cxnLst/>
              <a:rect l="l" t="t" r="r" b="b"/>
              <a:pathLst>
                <a:path w="11637518" h="8189849">
                  <a:moveTo>
                    <a:pt x="0" y="0"/>
                  </a:moveTo>
                  <a:lnTo>
                    <a:pt x="11637518" y="0"/>
                  </a:lnTo>
                  <a:lnTo>
                    <a:pt x="11637518" y="8189849"/>
                  </a:lnTo>
                  <a:lnTo>
                    <a:pt x="0" y="8189849"/>
                  </a:lnTo>
                  <a:lnTo>
                    <a:pt x="0" y="0"/>
                  </a:lnTo>
                  <a:close/>
                </a:path>
              </a:pathLst>
            </a:custGeom>
            <a:blipFill>
              <a:blip r:embed="rId2">
                <a:alphaModFix amt="50000"/>
              </a:blip>
              <a:stretch>
                <a:fillRect l="-2" r="-2"/>
              </a:stretch>
            </a:blipFill>
          </p:spPr>
          <p:txBody>
            <a:bodyPr/>
            <a:lstStyle/>
            <a:p>
              <a:endParaRPr lang="en-US"/>
            </a:p>
          </p:txBody>
        </p:sp>
      </p:grpSp>
      <p:sp>
        <p:nvSpPr>
          <p:cNvPr id="4" name="Freeform 4"/>
          <p:cNvSpPr/>
          <p:nvPr/>
        </p:nvSpPr>
        <p:spPr>
          <a:xfrm>
            <a:off x="11115326" y="3137613"/>
            <a:ext cx="1905000" cy="1736056"/>
          </a:xfrm>
          <a:custGeom>
            <a:avLst/>
            <a:gdLst/>
            <a:ahLst/>
            <a:cxnLst/>
            <a:rect l="l" t="t" r="r" b="b"/>
            <a:pathLst>
              <a:path w="1905000" h="1736056">
                <a:moveTo>
                  <a:pt x="0" y="0"/>
                </a:moveTo>
                <a:lnTo>
                  <a:pt x="1905000" y="0"/>
                </a:lnTo>
                <a:lnTo>
                  <a:pt x="1905000" y="1736056"/>
                </a:lnTo>
                <a:lnTo>
                  <a:pt x="0" y="1736056"/>
                </a:lnTo>
                <a:lnTo>
                  <a:pt x="0" y="0"/>
                </a:lnTo>
                <a:close/>
              </a:path>
            </a:pathLst>
          </a:custGeom>
          <a:blipFill>
            <a:blip r:embed="rId3">
              <a:extLst>
                <a:ext uri="{96DAC541-7B7A-43D3-8B79-37D633B846F1}">
                  <asvg:svgBlip xmlns:asvg="http://schemas.microsoft.com/office/drawing/2016/SVG/main" r:embed="rId4"/>
                </a:ext>
              </a:extLst>
            </a:blip>
            <a:stretch>
              <a:fillRect t="-202" b="-202"/>
            </a:stretch>
          </a:blipFill>
        </p:spPr>
        <p:txBody>
          <a:bodyPr/>
          <a:lstStyle/>
          <a:p>
            <a:endParaRPr lang="en-US"/>
          </a:p>
        </p:txBody>
      </p:sp>
      <p:sp>
        <p:nvSpPr>
          <p:cNvPr id="5" name="Freeform 5"/>
          <p:cNvSpPr/>
          <p:nvPr/>
        </p:nvSpPr>
        <p:spPr>
          <a:xfrm rot="-10800000" flipH="1" flipV="1">
            <a:off x="11911576" y="3636402"/>
            <a:ext cx="589458" cy="537182"/>
          </a:xfrm>
          <a:custGeom>
            <a:avLst/>
            <a:gdLst/>
            <a:ahLst/>
            <a:cxnLst/>
            <a:rect l="l" t="t" r="r" b="b"/>
            <a:pathLst>
              <a:path w="589458" h="537182">
                <a:moveTo>
                  <a:pt x="589458" y="537182"/>
                </a:moveTo>
                <a:lnTo>
                  <a:pt x="0" y="537182"/>
                </a:lnTo>
                <a:lnTo>
                  <a:pt x="0" y="0"/>
                </a:lnTo>
                <a:lnTo>
                  <a:pt x="589458" y="0"/>
                </a:lnTo>
                <a:lnTo>
                  <a:pt x="589458" y="537182"/>
                </a:lnTo>
                <a:close/>
              </a:path>
            </a:pathLst>
          </a:custGeom>
          <a:blipFill>
            <a:blip r:embed="rId5">
              <a:extLst>
                <a:ext uri="{96DAC541-7B7A-43D3-8B79-37D633B846F1}">
                  <asvg:svgBlip xmlns:asvg="http://schemas.microsoft.com/office/drawing/2016/SVG/main" r:embed="rId6"/>
                </a:ext>
              </a:extLst>
            </a:blip>
            <a:stretch>
              <a:fillRect t="-4865" b="-4865"/>
            </a:stretch>
          </a:blipFill>
        </p:spPr>
        <p:txBody>
          <a:bodyPr/>
          <a:lstStyle/>
          <a:p>
            <a:endParaRPr lang="en-US"/>
          </a:p>
        </p:txBody>
      </p:sp>
      <p:grpSp>
        <p:nvGrpSpPr>
          <p:cNvPr id="6" name="Group 6"/>
          <p:cNvGrpSpPr/>
          <p:nvPr/>
        </p:nvGrpSpPr>
        <p:grpSpPr>
          <a:xfrm rot="660969">
            <a:off x="13420986" y="3358873"/>
            <a:ext cx="753522" cy="683800"/>
            <a:chOff x="0" y="0"/>
            <a:chExt cx="1004697" cy="911733"/>
          </a:xfrm>
        </p:grpSpPr>
        <p:sp>
          <p:nvSpPr>
            <p:cNvPr id="7" name="Freeform 7"/>
            <p:cNvSpPr/>
            <p:nvPr/>
          </p:nvSpPr>
          <p:spPr>
            <a:xfrm>
              <a:off x="0" y="0"/>
              <a:ext cx="1004697" cy="911733"/>
            </a:xfrm>
            <a:custGeom>
              <a:avLst/>
              <a:gdLst/>
              <a:ahLst/>
              <a:cxnLst/>
              <a:rect l="l" t="t" r="r" b="b"/>
              <a:pathLst>
                <a:path w="1004697" h="911733">
                  <a:moveTo>
                    <a:pt x="0" y="0"/>
                  </a:moveTo>
                  <a:lnTo>
                    <a:pt x="1004697" y="0"/>
                  </a:lnTo>
                  <a:lnTo>
                    <a:pt x="1004697" y="911733"/>
                  </a:lnTo>
                  <a:lnTo>
                    <a:pt x="0" y="911733"/>
                  </a:lnTo>
                  <a:lnTo>
                    <a:pt x="0" y="0"/>
                  </a:lnTo>
                  <a:close/>
                </a:path>
              </a:pathLst>
            </a:custGeom>
            <a:blipFill>
              <a:blip r:embed="rId7"/>
              <a:stretch>
                <a:fillRect t="-47" b="-47"/>
              </a:stretch>
            </a:blipFill>
          </p:spPr>
          <p:txBody>
            <a:bodyPr/>
            <a:lstStyle/>
            <a:p>
              <a:endParaRPr lang="en-US"/>
            </a:p>
          </p:txBody>
        </p:sp>
      </p:grpSp>
      <p:grpSp>
        <p:nvGrpSpPr>
          <p:cNvPr id="8" name="Group 8"/>
          <p:cNvGrpSpPr/>
          <p:nvPr/>
        </p:nvGrpSpPr>
        <p:grpSpPr>
          <a:xfrm>
            <a:off x="10791657" y="1840668"/>
            <a:ext cx="7635716" cy="8446103"/>
            <a:chOff x="-77017" y="127881"/>
            <a:chExt cx="10180955" cy="11261471"/>
          </a:xfrm>
        </p:grpSpPr>
        <p:sp>
          <p:nvSpPr>
            <p:cNvPr id="9" name="Freeform 9"/>
            <p:cNvSpPr/>
            <p:nvPr/>
          </p:nvSpPr>
          <p:spPr>
            <a:xfrm>
              <a:off x="-77017" y="127881"/>
              <a:ext cx="10180955" cy="11261471"/>
            </a:xfrm>
            <a:custGeom>
              <a:avLst/>
              <a:gdLst/>
              <a:ahLst/>
              <a:cxnLst/>
              <a:rect l="l" t="t" r="r" b="b"/>
              <a:pathLst>
                <a:path w="10180955" h="11261471">
                  <a:moveTo>
                    <a:pt x="0" y="0"/>
                  </a:moveTo>
                  <a:lnTo>
                    <a:pt x="10180955" y="0"/>
                  </a:lnTo>
                  <a:lnTo>
                    <a:pt x="10180955" y="11261471"/>
                  </a:lnTo>
                  <a:lnTo>
                    <a:pt x="0" y="11261471"/>
                  </a:lnTo>
                  <a:lnTo>
                    <a:pt x="0" y="0"/>
                  </a:lnTo>
                  <a:close/>
                </a:path>
              </a:pathLst>
            </a:custGeom>
            <a:blipFill>
              <a:blip r:embed="rId8"/>
              <a:stretch>
                <a:fillRect l="-32722" r="-32722"/>
              </a:stretch>
            </a:blipFill>
          </p:spPr>
          <p:txBody>
            <a:bodyPr/>
            <a:lstStyle/>
            <a:p>
              <a:endParaRPr lang="en-US"/>
            </a:p>
          </p:txBody>
        </p:sp>
      </p:grpSp>
      <p:grpSp>
        <p:nvGrpSpPr>
          <p:cNvPr id="10" name="Group 10"/>
          <p:cNvGrpSpPr/>
          <p:nvPr/>
        </p:nvGrpSpPr>
        <p:grpSpPr>
          <a:xfrm>
            <a:off x="12356443" y="877168"/>
            <a:ext cx="5560028" cy="1287685"/>
            <a:chOff x="0" y="0"/>
            <a:chExt cx="7413371" cy="1716913"/>
          </a:xfrm>
        </p:grpSpPr>
        <p:sp>
          <p:nvSpPr>
            <p:cNvPr id="11" name="Freeform 11"/>
            <p:cNvSpPr/>
            <p:nvPr/>
          </p:nvSpPr>
          <p:spPr>
            <a:xfrm>
              <a:off x="0" y="0"/>
              <a:ext cx="7413371" cy="1716913"/>
            </a:xfrm>
            <a:custGeom>
              <a:avLst/>
              <a:gdLst/>
              <a:ahLst/>
              <a:cxnLst/>
              <a:rect l="l" t="t" r="r" b="b"/>
              <a:pathLst>
                <a:path w="7413371" h="1716913">
                  <a:moveTo>
                    <a:pt x="0" y="0"/>
                  </a:moveTo>
                  <a:lnTo>
                    <a:pt x="7413371" y="0"/>
                  </a:lnTo>
                  <a:lnTo>
                    <a:pt x="7413371" y="1716913"/>
                  </a:lnTo>
                  <a:lnTo>
                    <a:pt x="0" y="1716913"/>
                  </a:lnTo>
                  <a:lnTo>
                    <a:pt x="0" y="0"/>
                  </a:lnTo>
                  <a:close/>
                </a:path>
              </a:pathLst>
            </a:custGeom>
            <a:blipFill>
              <a:blip r:embed="rId9"/>
              <a:stretch>
                <a:fillRect l="-8973" r="-8973"/>
              </a:stretch>
            </a:blipFill>
          </p:spPr>
          <p:txBody>
            <a:bodyPr/>
            <a:lstStyle/>
            <a:p>
              <a:endParaRPr lang="en-US"/>
            </a:p>
          </p:txBody>
        </p:sp>
      </p:grpSp>
      <p:grpSp>
        <p:nvGrpSpPr>
          <p:cNvPr id="12" name="Group 12"/>
          <p:cNvGrpSpPr/>
          <p:nvPr/>
        </p:nvGrpSpPr>
        <p:grpSpPr>
          <a:xfrm>
            <a:off x="737316" y="8239125"/>
            <a:ext cx="3086100" cy="1543050"/>
            <a:chOff x="0" y="0"/>
            <a:chExt cx="4114800" cy="2057400"/>
          </a:xfrm>
        </p:grpSpPr>
        <p:sp>
          <p:nvSpPr>
            <p:cNvPr id="13" name="Freeform 13"/>
            <p:cNvSpPr/>
            <p:nvPr/>
          </p:nvSpPr>
          <p:spPr>
            <a:xfrm>
              <a:off x="0" y="0"/>
              <a:ext cx="4114800" cy="2057400"/>
            </a:xfrm>
            <a:custGeom>
              <a:avLst/>
              <a:gdLst/>
              <a:ahLst/>
              <a:cxnLst/>
              <a:rect l="l" t="t" r="r" b="b"/>
              <a:pathLst>
                <a:path w="4114800" h="2057400">
                  <a:moveTo>
                    <a:pt x="3086100" y="0"/>
                  </a:moveTo>
                  <a:cubicBezTo>
                    <a:pt x="3654171" y="0"/>
                    <a:pt x="4114800" y="460629"/>
                    <a:pt x="4114800" y="1028700"/>
                  </a:cubicBezTo>
                  <a:cubicBezTo>
                    <a:pt x="4114800" y="1596771"/>
                    <a:pt x="3654171" y="2057400"/>
                    <a:pt x="3086100" y="2057400"/>
                  </a:cubicBezTo>
                  <a:lnTo>
                    <a:pt x="1028700" y="2057400"/>
                  </a:lnTo>
                  <a:cubicBezTo>
                    <a:pt x="460629" y="2057400"/>
                    <a:pt x="0" y="1596771"/>
                    <a:pt x="0" y="1028700"/>
                  </a:cubicBezTo>
                  <a:cubicBezTo>
                    <a:pt x="0" y="460629"/>
                    <a:pt x="460629" y="0"/>
                    <a:pt x="1028700" y="0"/>
                  </a:cubicBezTo>
                  <a:close/>
                </a:path>
              </a:pathLst>
            </a:custGeom>
            <a:solidFill>
              <a:srgbClr val="8E7DE4"/>
            </a:solidFill>
            <a:ln w="12700">
              <a:solidFill>
                <a:srgbClr val="000000"/>
              </a:solidFill>
            </a:ln>
          </p:spPr>
          <p:txBody>
            <a:bodyPr/>
            <a:lstStyle/>
            <a:p>
              <a:endParaRPr lang="en-US"/>
            </a:p>
          </p:txBody>
        </p:sp>
      </p:grpSp>
      <p:grpSp>
        <p:nvGrpSpPr>
          <p:cNvPr id="14" name="Group 14"/>
          <p:cNvGrpSpPr/>
          <p:nvPr/>
        </p:nvGrpSpPr>
        <p:grpSpPr>
          <a:xfrm>
            <a:off x="737316" y="7985968"/>
            <a:ext cx="3086100" cy="1796207"/>
            <a:chOff x="0" y="0"/>
            <a:chExt cx="4114800" cy="2394942"/>
          </a:xfrm>
        </p:grpSpPr>
        <p:sp>
          <p:nvSpPr>
            <p:cNvPr id="15" name="Freeform 15"/>
            <p:cNvSpPr/>
            <p:nvPr/>
          </p:nvSpPr>
          <p:spPr>
            <a:xfrm>
              <a:off x="0" y="0"/>
              <a:ext cx="4114800" cy="2394942"/>
            </a:xfrm>
            <a:custGeom>
              <a:avLst/>
              <a:gdLst/>
              <a:ahLst/>
              <a:cxnLst/>
              <a:rect l="l" t="t" r="r" b="b"/>
              <a:pathLst>
                <a:path w="4114800" h="2394942">
                  <a:moveTo>
                    <a:pt x="0" y="0"/>
                  </a:moveTo>
                  <a:lnTo>
                    <a:pt x="4114800" y="0"/>
                  </a:lnTo>
                  <a:lnTo>
                    <a:pt x="4114800" y="2394942"/>
                  </a:lnTo>
                  <a:lnTo>
                    <a:pt x="0" y="2394942"/>
                  </a:lnTo>
                  <a:close/>
                </a:path>
              </a:pathLst>
            </a:custGeom>
            <a:solidFill>
              <a:srgbClr val="000000">
                <a:alpha val="0"/>
              </a:srgbClr>
            </a:solidFill>
          </p:spPr>
          <p:txBody>
            <a:bodyPr/>
            <a:lstStyle/>
            <a:p>
              <a:endParaRPr lang="en-US"/>
            </a:p>
          </p:txBody>
        </p:sp>
        <p:sp>
          <p:nvSpPr>
            <p:cNvPr id="16" name="TextBox 16"/>
            <p:cNvSpPr txBox="1"/>
            <p:nvPr/>
          </p:nvSpPr>
          <p:spPr>
            <a:xfrm>
              <a:off x="0" y="-66675"/>
              <a:ext cx="4114800" cy="2461617"/>
            </a:xfrm>
            <a:prstGeom prst="rect">
              <a:avLst/>
            </a:prstGeom>
          </p:spPr>
          <p:txBody>
            <a:bodyPr lIns="0" tIns="0" rIns="0" bIns="0" rtlCol="0" anchor="ctr"/>
            <a:lstStyle/>
            <a:p>
              <a:pPr algn="ctr">
                <a:lnSpc>
                  <a:spcPts val="4058"/>
                </a:lnSpc>
              </a:pPr>
              <a:r>
                <a:rPr lang="en-US" sz="2899" b="1" spc="-56">
                  <a:solidFill>
                    <a:srgbClr val="FFFFFF"/>
                  </a:solidFill>
                  <a:latin typeface="Open Sauce Bold"/>
                  <a:ea typeface="Open Sauce Bold"/>
                  <a:cs typeface="Open Sauce Bold"/>
                  <a:sym typeface="Open Sauce Bold"/>
                </a:rPr>
                <a:t>Handling Data</a:t>
              </a:r>
            </a:p>
          </p:txBody>
        </p:sp>
      </p:grpSp>
      <p:grpSp>
        <p:nvGrpSpPr>
          <p:cNvPr id="17" name="Group 17"/>
          <p:cNvGrpSpPr/>
          <p:nvPr/>
        </p:nvGrpSpPr>
        <p:grpSpPr>
          <a:xfrm>
            <a:off x="737316" y="6507207"/>
            <a:ext cx="3086100" cy="1527131"/>
            <a:chOff x="0" y="0"/>
            <a:chExt cx="4114800" cy="2036175"/>
          </a:xfrm>
        </p:grpSpPr>
        <p:sp>
          <p:nvSpPr>
            <p:cNvPr id="18" name="Freeform 18"/>
            <p:cNvSpPr/>
            <p:nvPr/>
          </p:nvSpPr>
          <p:spPr>
            <a:xfrm>
              <a:off x="0" y="0"/>
              <a:ext cx="4114800" cy="2036064"/>
            </a:xfrm>
            <a:custGeom>
              <a:avLst/>
              <a:gdLst/>
              <a:ahLst/>
              <a:cxnLst/>
              <a:rect l="l" t="t" r="r" b="b"/>
              <a:pathLst>
                <a:path w="4114800" h="2036064">
                  <a:moveTo>
                    <a:pt x="3086100" y="0"/>
                  </a:moveTo>
                  <a:cubicBezTo>
                    <a:pt x="3654171" y="0"/>
                    <a:pt x="4114800" y="455803"/>
                    <a:pt x="4114800" y="1018032"/>
                  </a:cubicBezTo>
                  <a:cubicBezTo>
                    <a:pt x="4114800" y="1580261"/>
                    <a:pt x="3654171" y="2036064"/>
                    <a:pt x="3086100" y="2036064"/>
                  </a:cubicBezTo>
                  <a:lnTo>
                    <a:pt x="1028700" y="2036064"/>
                  </a:lnTo>
                  <a:cubicBezTo>
                    <a:pt x="460629" y="2036064"/>
                    <a:pt x="0" y="1580261"/>
                    <a:pt x="0" y="1018032"/>
                  </a:cubicBezTo>
                  <a:cubicBezTo>
                    <a:pt x="0" y="455803"/>
                    <a:pt x="460629" y="0"/>
                    <a:pt x="1028700" y="0"/>
                  </a:cubicBezTo>
                  <a:close/>
                </a:path>
              </a:pathLst>
            </a:custGeom>
            <a:solidFill>
              <a:srgbClr val="8E7DE4"/>
            </a:solidFill>
            <a:ln w="12700">
              <a:solidFill>
                <a:srgbClr val="000000"/>
              </a:solidFill>
            </a:ln>
          </p:spPr>
          <p:txBody>
            <a:bodyPr/>
            <a:lstStyle/>
            <a:p>
              <a:endParaRPr lang="en-US"/>
            </a:p>
          </p:txBody>
        </p:sp>
      </p:grpSp>
      <p:grpSp>
        <p:nvGrpSpPr>
          <p:cNvPr id="19" name="Group 19"/>
          <p:cNvGrpSpPr/>
          <p:nvPr/>
        </p:nvGrpSpPr>
        <p:grpSpPr>
          <a:xfrm>
            <a:off x="737316" y="6254050"/>
            <a:ext cx="3086100" cy="1780288"/>
            <a:chOff x="0" y="0"/>
            <a:chExt cx="4114800" cy="2373717"/>
          </a:xfrm>
        </p:grpSpPr>
        <p:sp>
          <p:nvSpPr>
            <p:cNvPr id="20" name="Freeform 20"/>
            <p:cNvSpPr/>
            <p:nvPr/>
          </p:nvSpPr>
          <p:spPr>
            <a:xfrm>
              <a:off x="0" y="0"/>
              <a:ext cx="4114800" cy="2373717"/>
            </a:xfrm>
            <a:custGeom>
              <a:avLst/>
              <a:gdLst/>
              <a:ahLst/>
              <a:cxnLst/>
              <a:rect l="l" t="t" r="r" b="b"/>
              <a:pathLst>
                <a:path w="4114800" h="2373717">
                  <a:moveTo>
                    <a:pt x="0" y="0"/>
                  </a:moveTo>
                  <a:lnTo>
                    <a:pt x="4114800" y="0"/>
                  </a:lnTo>
                  <a:lnTo>
                    <a:pt x="4114800" y="2373717"/>
                  </a:lnTo>
                  <a:lnTo>
                    <a:pt x="0" y="2373717"/>
                  </a:lnTo>
                  <a:close/>
                </a:path>
              </a:pathLst>
            </a:custGeom>
            <a:solidFill>
              <a:srgbClr val="000000">
                <a:alpha val="0"/>
              </a:srgbClr>
            </a:solidFill>
          </p:spPr>
          <p:txBody>
            <a:bodyPr/>
            <a:lstStyle/>
            <a:p>
              <a:endParaRPr lang="en-US"/>
            </a:p>
          </p:txBody>
        </p:sp>
        <p:sp>
          <p:nvSpPr>
            <p:cNvPr id="21" name="TextBox 21"/>
            <p:cNvSpPr txBox="1"/>
            <p:nvPr/>
          </p:nvSpPr>
          <p:spPr>
            <a:xfrm>
              <a:off x="0" y="-66675"/>
              <a:ext cx="4114800" cy="2440392"/>
            </a:xfrm>
            <a:prstGeom prst="rect">
              <a:avLst/>
            </a:prstGeom>
          </p:spPr>
          <p:txBody>
            <a:bodyPr lIns="0" tIns="0" rIns="0" bIns="0" rtlCol="0" anchor="ctr"/>
            <a:lstStyle/>
            <a:p>
              <a:pPr algn="ctr">
                <a:lnSpc>
                  <a:spcPts val="4479"/>
                </a:lnSpc>
              </a:pPr>
              <a:r>
                <a:rPr lang="en-US" sz="3199" b="1" spc="-63">
                  <a:solidFill>
                    <a:srgbClr val="FFFFFF"/>
                  </a:solidFill>
                  <a:latin typeface="Open Sauce Bold"/>
                  <a:ea typeface="Open Sauce Bold"/>
                  <a:cs typeface="Open Sauce Bold"/>
                  <a:sym typeface="Open Sauce Bold"/>
                </a:rPr>
                <a:t>Countplot</a:t>
              </a:r>
            </a:p>
          </p:txBody>
        </p:sp>
      </p:grpSp>
      <p:grpSp>
        <p:nvGrpSpPr>
          <p:cNvPr id="22" name="Group 22"/>
          <p:cNvGrpSpPr/>
          <p:nvPr/>
        </p:nvGrpSpPr>
        <p:grpSpPr>
          <a:xfrm>
            <a:off x="737316" y="4839471"/>
            <a:ext cx="3086100" cy="1462948"/>
            <a:chOff x="0" y="0"/>
            <a:chExt cx="4114800" cy="1950597"/>
          </a:xfrm>
        </p:grpSpPr>
        <p:sp>
          <p:nvSpPr>
            <p:cNvPr id="23" name="Freeform 23"/>
            <p:cNvSpPr/>
            <p:nvPr/>
          </p:nvSpPr>
          <p:spPr>
            <a:xfrm>
              <a:off x="0" y="0"/>
              <a:ext cx="4114800" cy="1950593"/>
            </a:xfrm>
            <a:custGeom>
              <a:avLst/>
              <a:gdLst/>
              <a:ahLst/>
              <a:cxnLst/>
              <a:rect l="l" t="t" r="r" b="b"/>
              <a:pathLst>
                <a:path w="4114800" h="1950593">
                  <a:moveTo>
                    <a:pt x="3086100" y="0"/>
                  </a:moveTo>
                  <a:cubicBezTo>
                    <a:pt x="3654171" y="0"/>
                    <a:pt x="4114800" y="436626"/>
                    <a:pt x="4114800" y="975360"/>
                  </a:cubicBezTo>
                  <a:cubicBezTo>
                    <a:pt x="4114800" y="1514094"/>
                    <a:pt x="3654171" y="1950593"/>
                    <a:pt x="3086100" y="1950593"/>
                  </a:cubicBezTo>
                  <a:lnTo>
                    <a:pt x="1028700" y="1950593"/>
                  </a:lnTo>
                  <a:cubicBezTo>
                    <a:pt x="460629" y="1950593"/>
                    <a:pt x="0" y="1513967"/>
                    <a:pt x="0" y="975360"/>
                  </a:cubicBezTo>
                  <a:cubicBezTo>
                    <a:pt x="0" y="436753"/>
                    <a:pt x="460629" y="0"/>
                    <a:pt x="1028700" y="0"/>
                  </a:cubicBezTo>
                  <a:close/>
                </a:path>
              </a:pathLst>
            </a:custGeom>
            <a:solidFill>
              <a:srgbClr val="8E7DE4"/>
            </a:solidFill>
            <a:ln w="12700">
              <a:solidFill>
                <a:srgbClr val="000000"/>
              </a:solidFill>
            </a:ln>
          </p:spPr>
          <p:txBody>
            <a:bodyPr/>
            <a:lstStyle/>
            <a:p>
              <a:endParaRPr lang="en-US"/>
            </a:p>
          </p:txBody>
        </p:sp>
      </p:grpSp>
      <p:grpSp>
        <p:nvGrpSpPr>
          <p:cNvPr id="24" name="Group 24"/>
          <p:cNvGrpSpPr/>
          <p:nvPr/>
        </p:nvGrpSpPr>
        <p:grpSpPr>
          <a:xfrm>
            <a:off x="737316" y="4586314"/>
            <a:ext cx="3086100" cy="1716105"/>
            <a:chOff x="0" y="0"/>
            <a:chExt cx="4114800" cy="2288140"/>
          </a:xfrm>
        </p:grpSpPr>
        <p:sp>
          <p:nvSpPr>
            <p:cNvPr id="25" name="Freeform 25"/>
            <p:cNvSpPr/>
            <p:nvPr/>
          </p:nvSpPr>
          <p:spPr>
            <a:xfrm>
              <a:off x="0" y="0"/>
              <a:ext cx="4114800" cy="2288140"/>
            </a:xfrm>
            <a:custGeom>
              <a:avLst/>
              <a:gdLst/>
              <a:ahLst/>
              <a:cxnLst/>
              <a:rect l="l" t="t" r="r" b="b"/>
              <a:pathLst>
                <a:path w="4114800" h="2288140">
                  <a:moveTo>
                    <a:pt x="0" y="0"/>
                  </a:moveTo>
                  <a:lnTo>
                    <a:pt x="4114800" y="0"/>
                  </a:lnTo>
                  <a:lnTo>
                    <a:pt x="4114800" y="2288140"/>
                  </a:lnTo>
                  <a:lnTo>
                    <a:pt x="0" y="2288140"/>
                  </a:lnTo>
                  <a:close/>
                </a:path>
              </a:pathLst>
            </a:custGeom>
            <a:solidFill>
              <a:srgbClr val="000000">
                <a:alpha val="0"/>
              </a:srgbClr>
            </a:solidFill>
          </p:spPr>
          <p:txBody>
            <a:bodyPr/>
            <a:lstStyle/>
            <a:p>
              <a:endParaRPr lang="en-US"/>
            </a:p>
          </p:txBody>
        </p:sp>
        <p:sp>
          <p:nvSpPr>
            <p:cNvPr id="26" name="TextBox 26"/>
            <p:cNvSpPr txBox="1"/>
            <p:nvPr/>
          </p:nvSpPr>
          <p:spPr>
            <a:xfrm>
              <a:off x="0" y="-66675"/>
              <a:ext cx="4114800" cy="2354815"/>
            </a:xfrm>
            <a:prstGeom prst="rect">
              <a:avLst/>
            </a:prstGeom>
          </p:spPr>
          <p:txBody>
            <a:bodyPr lIns="0" tIns="0" rIns="0" bIns="0" rtlCol="0" anchor="ctr"/>
            <a:lstStyle/>
            <a:p>
              <a:pPr algn="ctr">
                <a:lnSpc>
                  <a:spcPts val="4759"/>
                </a:lnSpc>
              </a:pPr>
              <a:r>
                <a:rPr lang="en-US" sz="3399" b="1" spc="-67">
                  <a:solidFill>
                    <a:srgbClr val="FFFFFF"/>
                  </a:solidFill>
                  <a:latin typeface="Open Sauce Bold"/>
                  <a:ea typeface="Open Sauce Bold"/>
                  <a:cs typeface="Open Sauce Bold"/>
                  <a:sym typeface="Open Sauce Bold"/>
                </a:rPr>
                <a:t>Histogram</a:t>
              </a:r>
            </a:p>
          </p:txBody>
        </p:sp>
      </p:grpSp>
      <p:grpSp>
        <p:nvGrpSpPr>
          <p:cNvPr id="27" name="Group 27"/>
          <p:cNvGrpSpPr/>
          <p:nvPr/>
        </p:nvGrpSpPr>
        <p:grpSpPr>
          <a:xfrm>
            <a:off x="4157781" y="4759369"/>
            <a:ext cx="3086100" cy="1543050"/>
            <a:chOff x="0" y="0"/>
            <a:chExt cx="4114800" cy="2057400"/>
          </a:xfrm>
        </p:grpSpPr>
        <p:sp>
          <p:nvSpPr>
            <p:cNvPr id="28" name="Freeform 28"/>
            <p:cNvSpPr/>
            <p:nvPr/>
          </p:nvSpPr>
          <p:spPr>
            <a:xfrm>
              <a:off x="0" y="0"/>
              <a:ext cx="4114800" cy="2057400"/>
            </a:xfrm>
            <a:custGeom>
              <a:avLst/>
              <a:gdLst/>
              <a:ahLst/>
              <a:cxnLst/>
              <a:rect l="l" t="t" r="r" b="b"/>
              <a:pathLst>
                <a:path w="4114800" h="2057400">
                  <a:moveTo>
                    <a:pt x="3086100" y="0"/>
                  </a:moveTo>
                  <a:cubicBezTo>
                    <a:pt x="3654171" y="0"/>
                    <a:pt x="4114800" y="460629"/>
                    <a:pt x="4114800" y="1028700"/>
                  </a:cubicBezTo>
                  <a:cubicBezTo>
                    <a:pt x="4114800" y="1596771"/>
                    <a:pt x="3654171" y="2057400"/>
                    <a:pt x="3086100" y="2057400"/>
                  </a:cubicBezTo>
                  <a:lnTo>
                    <a:pt x="1028700" y="2057400"/>
                  </a:lnTo>
                  <a:cubicBezTo>
                    <a:pt x="460629" y="2057400"/>
                    <a:pt x="0" y="1596771"/>
                    <a:pt x="0" y="1028700"/>
                  </a:cubicBezTo>
                  <a:cubicBezTo>
                    <a:pt x="0" y="460629"/>
                    <a:pt x="460629" y="0"/>
                    <a:pt x="1028700" y="0"/>
                  </a:cubicBezTo>
                  <a:close/>
                </a:path>
              </a:pathLst>
            </a:custGeom>
            <a:solidFill>
              <a:srgbClr val="8E7DE4"/>
            </a:solidFill>
            <a:ln w="12700">
              <a:solidFill>
                <a:srgbClr val="000000"/>
              </a:solidFill>
            </a:ln>
          </p:spPr>
          <p:txBody>
            <a:bodyPr/>
            <a:lstStyle/>
            <a:p>
              <a:endParaRPr lang="en-US"/>
            </a:p>
          </p:txBody>
        </p:sp>
      </p:grpSp>
      <p:grpSp>
        <p:nvGrpSpPr>
          <p:cNvPr id="29" name="Group 29"/>
          <p:cNvGrpSpPr/>
          <p:nvPr/>
        </p:nvGrpSpPr>
        <p:grpSpPr>
          <a:xfrm>
            <a:off x="4157781" y="4506212"/>
            <a:ext cx="3086100" cy="1796207"/>
            <a:chOff x="0" y="0"/>
            <a:chExt cx="4114800" cy="2394942"/>
          </a:xfrm>
        </p:grpSpPr>
        <p:sp>
          <p:nvSpPr>
            <p:cNvPr id="30" name="Freeform 30"/>
            <p:cNvSpPr/>
            <p:nvPr/>
          </p:nvSpPr>
          <p:spPr>
            <a:xfrm>
              <a:off x="0" y="0"/>
              <a:ext cx="4114800" cy="2394942"/>
            </a:xfrm>
            <a:custGeom>
              <a:avLst/>
              <a:gdLst/>
              <a:ahLst/>
              <a:cxnLst/>
              <a:rect l="l" t="t" r="r" b="b"/>
              <a:pathLst>
                <a:path w="4114800" h="2394942">
                  <a:moveTo>
                    <a:pt x="0" y="0"/>
                  </a:moveTo>
                  <a:lnTo>
                    <a:pt x="4114800" y="0"/>
                  </a:lnTo>
                  <a:lnTo>
                    <a:pt x="4114800" y="2394942"/>
                  </a:lnTo>
                  <a:lnTo>
                    <a:pt x="0" y="2394942"/>
                  </a:lnTo>
                  <a:close/>
                </a:path>
              </a:pathLst>
            </a:custGeom>
            <a:solidFill>
              <a:srgbClr val="000000">
                <a:alpha val="0"/>
              </a:srgbClr>
            </a:solidFill>
          </p:spPr>
          <p:txBody>
            <a:bodyPr/>
            <a:lstStyle/>
            <a:p>
              <a:endParaRPr lang="en-US"/>
            </a:p>
          </p:txBody>
        </p:sp>
        <p:sp>
          <p:nvSpPr>
            <p:cNvPr id="31" name="TextBox 31"/>
            <p:cNvSpPr txBox="1"/>
            <p:nvPr/>
          </p:nvSpPr>
          <p:spPr>
            <a:xfrm>
              <a:off x="0" y="-66675"/>
              <a:ext cx="4114800" cy="2461617"/>
            </a:xfrm>
            <a:prstGeom prst="rect">
              <a:avLst/>
            </a:prstGeom>
          </p:spPr>
          <p:txBody>
            <a:bodyPr lIns="0" tIns="0" rIns="0" bIns="0" rtlCol="0" anchor="ctr"/>
            <a:lstStyle/>
            <a:p>
              <a:pPr algn="ctr">
                <a:lnSpc>
                  <a:spcPts val="3919"/>
                </a:lnSpc>
              </a:pPr>
              <a:r>
                <a:rPr lang="en-US" sz="2799" b="1" spc="-55">
                  <a:solidFill>
                    <a:srgbClr val="FFFFFF"/>
                  </a:solidFill>
                  <a:latin typeface="Open Sauce Bold"/>
                  <a:ea typeface="Open Sauce Bold"/>
                  <a:cs typeface="Open Sauce Bold"/>
                  <a:sym typeface="Open Sauce Bold"/>
                </a:rPr>
                <a:t>Encoding</a:t>
              </a:r>
            </a:p>
          </p:txBody>
        </p:sp>
      </p:grpSp>
      <p:grpSp>
        <p:nvGrpSpPr>
          <p:cNvPr id="32" name="Group 32"/>
          <p:cNvGrpSpPr/>
          <p:nvPr/>
        </p:nvGrpSpPr>
        <p:grpSpPr>
          <a:xfrm>
            <a:off x="7578247" y="4873669"/>
            <a:ext cx="3086100" cy="1543050"/>
            <a:chOff x="0" y="0"/>
            <a:chExt cx="4114800" cy="2057400"/>
          </a:xfrm>
        </p:grpSpPr>
        <p:sp>
          <p:nvSpPr>
            <p:cNvPr id="33" name="Freeform 33"/>
            <p:cNvSpPr/>
            <p:nvPr/>
          </p:nvSpPr>
          <p:spPr>
            <a:xfrm>
              <a:off x="0" y="0"/>
              <a:ext cx="4114800" cy="2057400"/>
            </a:xfrm>
            <a:custGeom>
              <a:avLst/>
              <a:gdLst/>
              <a:ahLst/>
              <a:cxnLst/>
              <a:rect l="l" t="t" r="r" b="b"/>
              <a:pathLst>
                <a:path w="4114800" h="2057400">
                  <a:moveTo>
                    <a:pt x="3086100" y="0"/>
                  </a:moveTo>
                  <a:cubicBezTo>
                    <a:pt x="3654171" y="0"/>
                    <a:pt x="4114800" y="460629"/>
                    <a:pt x="4114800" y="1028700"/>
                  </a:cubicBezTo>
                  <a:cubicBezTo>
                    <a:pt x="4114800" y="1596771"/>
                    <a:pt x="3654171" y="2057400"/>
                    <a:pt x="3086100" y="2057400"/>
                  </a:cubicBezTo>
                  <a:lnTo>
                    <a:pt x="1028700" y="2057400"/>
                  </a:lnTo>
                  <a:cubicBezTo>
                    <a:pt x="460629" y="2057400"/>
                    <a:pt x="0" y="1596771"/>
                    <a:pt x="0" y="1028700"/>
                  </a:cubicBezTo>
                  <a:cubicBezTo>
                    <a:pt x="0" y="460629"/>
                    <a:pt x="460629" y="0"/>
                    <a:pt x="1028700" y="0"/>
                  </a:cubicBezTo>
                  <a:close/>
                </a:path>
              </a:pathLst>
            </a:custGeom>
            <a:solidFill>
              <a:srgbClr val="8E7DE4"/>
            </a:solidFill>
            <a:ln w="12700">
              <a:solidFill>
                <a:srgbClr val="000000"/>
              </a:solidFill>
            </a:ln>
          </p:spPr>
          <p:txBody>
            <a:bodyPr/>
            <a:lstStyle/>
            <a:p>
              <a:endParaRPr lang="en-US"/>
            </a:p>
          </p:txBody>
        </p:sp>
      </p:grpSp>
      <p:grpSp>
        <p:nvGrpSpPr>
          <p:cNvPr id="34" name="Group 34"/>
          <p:cNvGrpSpPr/>
          <p:nvPr/>
        </p:nvGrpSpPr>
        <p:grpSpPr>
          <a:xfrm>
            <a:off x="7578247" y="4692843"/>
            <a:ext cx="3086100" cy="1723876"/>
            <a:chOff x="0" y="0"/>
            <a:chExt cx="4114800" cy="2298502"/>
          </a:xfrm>
        </p:grpSpPr>
        <p:sp>
          <p:nvSpPr>
            <p:cNvPr id="35" name="Freeform 35"/>
            <p:cNvSpPr/>
            <p:nvPr/>
          </p:nvSpPr>
          <p:spPr>
            <a:xfrm>
              <a:off x="0" y="0"/>
              <a:ext cx="4114800" cy="2298502"/>
            </a:xfrm>
            <a:custGeom>
              <a:avLst/>
              <a:gdLst/>
              <a:ahLst/>
              <a:cxnLst/>
              <a:rect l="l" t="t" r="r" b="b"/>
              <a:pathLst>
                <a:path w="4114800" h="2298502">
                  <a:moveTo>
                    <a:pt x="0" y="0"/>
                  </a:moveTo>
                  <a:lnTo>
                    <a:pt x="4114800" y="0"/>
                  </a:lnTo>
                  <a:lnTo>
                    <a:pt x="4114800" y="2298502"/>
                  </a:lnTo>
                  <a:lnTo>
                    <a:pt x="0" y="2298502"/>
                  </a:lnTo>
                  <a:close/>
                </a:path>
              </a:pathLst>
            </a:custGeom>
            <a:solidFill>
              <a:srgbClr val="000000">
                <a:alpha val="0"/>
              </a:srgbClr>
            </a:solidFill>
          </p:spPr>
          <p:txBody>
            <a:bodyPr/>
            <a:lstStyle/>
            <a:p>
              <a:endParaRPr lang="en-US"/>
            </a:p>
          </p:txBody>
        </p:sp>
        <p:sp>
          <p:nvSpPr>
            <p:cNvPr id="36" name="TextBox 36"/>
            <p:cNvSpPr txBox="1"/>
            <p:nvPr/>
          </p:nvSpPr>
          <p:spPr>
            <a:xfrm>
              <a:off x="0" y="-47625"/>
              <a:ext cx="4114800" cy="2346127"/>
            </a:xfrm>
            <a:prstGeom prst="rect">
              <a:avLst/>
            </a:prstGeom>
          </p:spPr>
          <p:txBody>
            <a:bodyPr lIns="0" tIns="0" rIns="0" bIns="0" rtlCol="0" anchor="ctr"/>
            <a:lstStyle/>
            <a:p>
              <a:pPr algn="ctr">
                <a:lnSpc>
                  <a:spcPts val="3499"/>
                </a:lnSpc>
              </a:pPr>
              <a:r>
                <a:rPr lang="en-US" sz="2499" b="1" spc="-49">
                  <a:solidFill>
                    <a:srgbClr val="FFFFFF"/>
                  </a:solidFill>
                  <a:latin typeface="Open Sauce Bold"/>
                  <a:ea typeface="Open Sauce Bold"/>
                  <a:cs typeface="Open Sauce Bold"/>
                  <a:sym typeface="Open Sauce Bold"/>
                </a:rPr>
                <a:t>Handling Unbalacing</a:t>
              </a:r>
            </a:p>
          </p:txBody>
        </p:sp>
      </p:grpSp>
      <p:grpSp>
        <p:nvGrpSpPr>
          <p:cNvPr id="37" name="Group 37"/>
          <p:cNvGrpSpPr/>
          <p:nvPr/>
        </p:nvGrpSpPr>
        <p:grpSpPr>
          <a:xfrm>
            <a:off x="3823416" y="8297728"/>
            <a:ext cx="3828258" cy="1543050"/>
            <a:chOff x="0" y="0"/>
            <a:chExt cx="5104344" cy="2057400"/>
          </a:xfrm>
        </p:grpSpPr>
        <p:sp>
          <p:nvSpPr>
            <p:cNvPr id="38" name="Freeform 38"/>
            <p:cNvSpPr/>
            <p:nvPr/>
          </p:nvSpPr>
          <p:spPr>
            <a:xfrm>
              <a:off x="0" y="0"/>
              <a:ext cx="5104384" cy="2057400"/>
            </a:xfrm>
            <a:custGeom>
              <a:avLst/>
              <a:gdLst/>
              <a:ahLst/>
              <a:cxnLst/>
              <a:rect l="l" t="t" r="r" b="b"/>
              <a:pathLst>
                <a:path w="5104384" h="2057400">
                  <a:moveTo>
                    <a:pt x="4075684" y="0"/>
                  </a:moveTo>
                  <a:cubicBezTo>
                    <a:pt x="4643882" y="0"/>
                    <a:pt x="5104384" y="460629"/>
                    <a:pt x="5104384" y="1028700"/>
                  </a:cubicBezTo>
                  <a:cubicBezTo>
                    <a:pt x="5104384" y="1596771"/>
                    <a:pt x="4643882" y="2057400"/>
                    <a:pt x="4075684" y="2057400"/>
                  </a:cubicBezTo>
                  <a:lnTo>
                    <a:pt x="1028700" y="2057400"/>
                  </a:lnTo>
                  <a:cubicBezTo>
                    <a:pt x="460629" y="2057400"/>
                    <a:pt x="0" y="1596771"/>
                    <a:pt x="0" y="1028700"/>
                  </a:cubicBezTo>
                  <a:cubicBezTo>
                    <a:pt x="0" y="460629"/>
                    <a:pt x="460629" y="0"/>
                    <a:pt x="1028700" y="0"/>
                  </a:cubicBezTo>
                  <a:close/>
                </a:path>
              </a:pathLst>
            </a:custGeom>
            <a:solidFill>
              <a:srgbClr val="8E7DE4"/>
            </a:solidFill>
            <a:ln w="12700">
              <a:solidFill>
                <a:srgbClr val="000000"/>
              </a:solidFill>
            </a:ln>
          </p:spPr>
          <p:txBody>
            <a:bodyPr/>
            <a:lstStyle/>
            <a:p>
              <a:endParaRPr lang="en-US"/>
            </a:p>
          </p:txBody>
        </p:sp>
      </p:grpSp>
      <p:grpSp>
        <p:nvGrpSpPr>
          <p:cNvPr id="39" name="Group 39"/>
          <p:cNvGrpSpPr/>
          <p:nvPr/>
        </p:nvGrpSpPr>
        <p:grpSpPr>
          <a:xfrm>
            <a:off x="3786702" y="8116902"/>
            <a:ext cx="3828258" cy="1723876"/>
            <a:chOff x="0" y="0"/>
            <a:chExt cx="5104344" cy="2298502"/>
          </a:xfrm>
        </p:grpSpPr>
        <p:sp>
          <p:nvSpPr>
            <p:cNvPr id="40" name="Freeform 40"/>
            <p:cNvSpPr/>
            <p:nvPr/>
          </p:nvSpPr>
          <p:spPr>
            <a:xfrm>
              <a:off x="0" y="0"/>
              <a:ext cx="5104344" cy="2298502"/>
            </a:xfrm>
            <a:custGeom>
              <a:avLst/>
              <a:gdLst/>
              <a:ahLst/>
              <a:cxnLst/>
              <a:rect l="l" t="t" r="r" b="b"/>
              <a:pathLst>
                <a:path w="5104344" h="2298502">
                  <a:moveTo>
                    <a:pt x="0" y="0"/>
                  </a:moveTo>
                  <a:lnTo>
                    <a:pt x="5104344" y="0"/>
                  </a:lnTo>
                  <a:lnTo>
                    <a:pt x="5104344" y="2298502"/>
                  </a:lnTo>
                  <a:lnTo>
                    <a:pt x="0" y="2298502"/>
                  </a:lnTo>
                  <a:close/>
                </a:path>
              </a:pathLst>
            </a:custGeom>
            <a:solidFill>
              <a:srgbClr val="000000">
                <a:alpha val="0"/>
              </a:srgbClr>
            </a:solidFill>
          </p:spPr>
          <p:txBody>
            <a:bodyPr/>
            <a:lstStyle/>
            <a:p>
              <a:endParaRPr lang="en-US"/>
            </a:p>
          </p:txBody>
        </p:sp>
        <p:sp>
          <p:nvSpPr>
            <p:cNvPr id="41" name="TextBox 41"/>
            <p:cNvSpPr txBox="1"/>
            <p:nvPr/>
          </p:nvSpPr>
          <p:spPr>
            <a:xfrm>
              <a:off x="0" y="-47625"/>
              <a:ext cx="5104344" cy="2346127"/>
            </a:xfrm>
            <a:prstGeom prst="rect">
              <a:avLst/>
            </a:prstGeom>
          </p:spPr>
          <p:txBody>
            <a:bodyPr lIns="0" tIns="0" rIns="0" bIns="0" rtlCol="0" anchor="ctr"/>
            <a:lstStyle/>
            <a:p>
              <a:pPr algn="ctr">
                <a:lnSpc>
                  <a:spcPts val="3219"/>
                </a:lnSpc>
              </a:pPr>
              <a:r>
                <a:rPr lang="en-US" sz="2299" b="1" spc="-45">
                  <a:solidFill>
                    <a:srgbClr val="FFFFFF"/>
                  </a:solidFill>
                  <a:latin typeface="Open Sauce Bold"/>
                  <a:ea typeface="Open Sauce Bold"/>
                  <a:cs typeface="Open Sauce Bold"/>
                  <a:sym typeface="Open Sauce Bold"/>
                </a:rPr>
                <a:t>Heatmap for correlation</a:t>
              </a:r>
            </a:p>
          </p:txBody>
        </p:sp>
      </p:grpSp>
      <p:grpSp>
        <p:nvGrpSpPr>
          <p:cNvPr id="42" name="Group 42"/>
          <p:cNvGrpSpPr/>
          <p:nvPr/>
        </p:nvGrpSpPr>
        <p:grpSpPr>
          <a:xfrm>
            <a:off x="4157781" y="6416719"/>
            <a:ext cx="3086100" cy="1766709"/>
            <a:chOff x="0" y="0"/>
            <a:chExt cx="4114800" cy="2355612"/>
          </a:xfrm>
        </p:grpSpPr>
        <p:sp>
          <p:nvSpPr>
            <p:cNvPr id="43" name="Freeform 43"/>
            <p:cNvSpPr/>
            <p:nvPr/>
          </p:nvSpPr>
          <p:spPr>
            <a:xfrm>
              <a:off x="0" y="0"/>
              <a:ext cx="4114800" cy="2355723"/>
            </a:xfrm>
            <a:custGeom>
              <a:avLst/>
              <a:gdLst/>
              <a:ahLst/>
              <a:cxnLst/>
              <a:rect l="l" t="t" r="r" b="b"/>
              <a:pathLst>
                <a:path w="4114800" h="2355723">
                  <a:moveTo>
                    <a:pt x="3304667" y="0"/>
                  </a:moveTo>
                  <a:lnTo>
                    <a:pt x="810133" y="0"/>
                  </a:lnTo>
                  <a:lnTo>
                    <a:pt x="0" y="810133"/>
                  </a:lnTo>
                  <a:lnTo>
                    <a:pt x="0" y="1545590"/>
                  </a:lnTo>
                  <a:lnTo>
                    <a:pt x="810133" y="2355723"/>
                  </a:lnTo>
                  <a:lnTo>
                    <a:pt x="3304667" y="2355723"/>
                  </a:lnTo>
                  <a:lnTo>
                    <a:pt x="4114800" y="1545463"/>
                  </a:lnTo>
                  <a:lnTo>
                    <a:pt x="4114800" y="810133"/>
                  </a:lnTo>
                  <a:lnTo>
                    <a:pt x="3304667" y="0"/>
                  </a:lnTo>
                  <a:close/>
                </a:path>
              </a:pathLst>
            </a:custGeom>
            <a:solidFill>
              <a:srgbClr val="8E7DE4"/>
            </a:solidFill>
            <a:ln w="12700">
              <a:solidFill>
                <a:srgbClr val="000000"/>
              </a:solidFill>
            </a:ln>
          </p:spPr>
          <p:txBody>
            <a:bodyPr/>
            <a:lstStyle/>
            <a:p>
              <a:endParaRPr lang="en-US"/>
            </a:p>
          </p:txBody>
        </p:sp>
      </p:grpSp>
      <p:grpSp>
        <p:nvGrpSpPr>
          <p:cNvPr id="44" name="Group 44"/>
          <p:cNvGrpSpPr/>
          <p:nvPr/>
        </p:nvGrpSpPr>
        <p:grpSpPr>
          <a:xfrm>
            <a:off x="4398883" y="6476994"/>
            <a:ext cx="2603897" cy="1465332"/>
            <a:chOff x="0" y="0"/>
            <a:chExt cx="3471862" cy="1953776"/>
          </a:xfrm>
        </p:grpSpPr>
        <p:sp>
          <p:nvSpPr>
            <p:cNvPr id="45" name="Freeform 45"/>
            <p:cNvSpPr/>
            <p:nvPr/>
          </p:nvSpPr>
          <p:spPr>
            <a:xfrm>
              <a:off x="0" y="0"/>
              <a:ext cx="3471862" cy="1953776"/>
            </a:xfrm>
            <a:custGeom>
              <a:avLst/>
              <a:gdLst/>
              <a:ahLst/>
              <a:cxnLst/>
              <a:rect l="l" t="t" r="r" b="b"/>
              <a:pathLst>
                <a:path w="3471862" h="1953776">
                  <a:moveTo>
                    <a:pt x="0" y="0"/>
                  </a:moveTo>
                  <a:lnTo>
                    <a:pt x="3471862" y="0"/>
                  </a:lnTo>
                  <a:lnTo>
                    <a:pt x="3471862" y="1953776"/>
                  </a:lnTo>
                  <a:lnTo>
                    <a:pt x="0" y="1953776"/>
                  </a:lnTo>
                  <a:close/>
                </a:path>
              </a:pathLst>
            </a:custGeom>
            <a:solidFill>
              <a:srgbClr val="000000">
                <a:alpha val="0"/>
              </a:srgbClr>
            </a:solidFill>
          </p:spPr>
          <p:txBody>
            <a:bodyPr/>
            <a:lstStyle/>
            <a:p>
              <a:endParaRPr lang="en-US"/>
            </a:p>
          </p:txBody>
        </p:sp>
        <p:sp>
          <p:nvSpPr>
            <p:cNvPr id="46" name="TextBox 46"/>
            <p:cNvSpPr txBox="1"/>
            <p:nvPr/>
          </p:nvSpPr>
          <p:spPr>
            <a:xfrm>
              <a:off x="0" y="-47625"/>
              <a:ext cx="3471862" cy="2001401"/>
            </a:xfrm>
            <a:prstGeom prst="rect">
              <a:avLst/>
            </a:prstGeom>
          </p:spPr>
          <p:txBody>
            <a:bodyPr lIns="0" tIns="0" rIns="0" bIns="0" rtlCol="0" anchor="ctr"/>
            <a:lstStyle/>
            <a:p>
              <a:pPr algn="ctr">
                <a:lnSpc>
                  <a:spcPts val="3639"/>
                </a:lnSpc>
              </a:pPr>
              <a:r>
                <a:rPr lang="en-US" sz="2599" spc="-51">
                  <a:solidFill>
                    <a:srgbClr val="FFFFFF"/>
                  </a:solidFill>
                  <a:latin typeface="Open Sauce"/>
                  <a:ea typeface="Open Sauce"/>
                  <a:cs typeface="Open Sauce"/>
                  <a:sym typeface="Open Sauce"/>
                </a:rPr>
                <a:t>Boxplot For Outliers</a:t>
              </a:r>
            </a:p>
          </p:txBody>
        </p:sp>
      </p:grpSp>
      <p:grpSp>
        <p:nvGrpSpPr>
          <p:cNvPr id="47" name="Group 47"/>
          <p:cNvGrpSpPr/>
          <p:nvPr/>
        </p:nvGrpSpPr>
        <p:grpSpPr>
          <a:xfrm>
            <a:off x="7464455" y="6677796"/>
            <a:ext cx="3086100" cy="1832372"/>
            <a:chOff x="0" y="0"/>
            <a:chExt cx="4114800" cy="2443163"/>
          </a:xfrm>
        </p:grpSpPr>
        <p:sp>
          <p:nvSpPr>
            <p:cNvPr id="48" name="Freeform 48"/>
            <p:cNvSpPr/>
            <p:nvPr/>
          </p:nvSpPr>
          <p:spPr>
            <a:xfrm>
              <a:off x="0" y="0"/>
              <a:ext cx="4114800" cy="2443099"/>
            </a:xfrm>
            <a:custGeom>
              <a:avLst/>
              <a:gdLst/>
              <a:ahLst/>
              <a:cxnLst/>
              <a:rect l="l" t="t" r="r" b="b"/>
              <a:pathLst>
                <a:path w="4114800" h="2443099">
                  <a:moveTo>
                    <a:pt x="2909316" y="0"/>
                  </a:moveTo>
                  <a:lnTo>
                    <a:pt x="4114800" y="1205484"/>
                  </a:lnTo>
                  <a:lnTo>
                    <a:pt x="4114800" y="1237615"/>
                  </a:lnTo>
                  <a:lnTo>
                    <a:pt x="2909316" y="2443099"/>
                  </a:lnTo>
                  <a:lnTo>
                    <a:pt x="1205484" y="2443099"/>
                  </a:lnTo>
                  <a:lnTo>
                    <a:pt x="0" y="1237615"/>
                  </a:lnTo>
                  <a:lnTo>
                    <a:pt x="0" y="1205484"/>
                  </a:lnTo>
                  <a:lnTo>
                    <a:pt x="1205484" y="0"/>
                  </a:lnTo>
                  <a:lnTo>
                    <a:pt x="2909316" y="0"/>
                  </a:lnTo>
                  <a:close/>
                </a:path>
              </a:pathLst>
            </a:custGeom>
            <a:solidFill>
              <a:srgbClr val="8E7DE4"/>
            </a:solidFill>
            <a:ln w="12700">
              <a:solidFill>
                <a:srgbClr val="000000"/>
              </a:solidFill>
            </a:ln>
          </p:spPr>
          <p:txBody>
            <a:bodyPr/>
            <a:lstStyle/>
            <a:p>
              <a:endParaRPr lang="en-US"/>
            </a:p>
          </p:txBody>
        </p:sp>
      </p:grpSp>
      <p:grpSp>
        <p:nvGrpSpPr>
          <p:cNvPr id="49" name="Group 49"/>
          <p:cNvGrpSpPr/>
          <p:nvPr/>
        </p:nvGrpSpPr>
        <p:grpSpPr>
          <a:xfrm>
            <a:off x="7705557" y="6665741"/>
            <a:ext cx="2603897" cy="1603325"/>
            <a:chOff x="0" y="0"/>
            <a:chExt cx="3471862" cy="2137767"/>
          </a:xfrm>
        </p:grpSpPr>
        <p:sp>
          <p:nvSpPr>
            <p:cNvPr id="50" name="Freeform 50"/>
            <p:cNvSpPr/>
            <p:nvPr/>
          </p:nvSpPr>
          <p:spPr>
            <a:xfrm>
              <a:off x="0" y="0"/>
              <a:ext cx="3471862" cy="2137767"/>
            </a:xfrm>
            <a:custGeom>
              <a:avLst/>
              <a:gdLst/>
              <a:ahLst/>
              <a:cxnLst/>
              <a:rect l="l" t="t" r="r" b="b"/>
              <a:pathLst>
                <a:path w="3471862" h="2137767">
                  <a:moveTo>
                    <a:pt x="0" y="0"/>
                  </a:moveTo>
                  <a:lnTo>
                    <a:pt x="3471862" y="0"/>
                  </a:lnTo>
                  <a:lnTo>
                    <a:pt x="3471862" y="2137767"/>
                  </a:lnTo>
                  <a:lnTo>
                    <a:pt x="0" y="2137767"/>
                  </a:lnTo>
                  <a:close/>
                </a:path>
              </a:pathLst>
            </a:custGeom>
            <a:solidFill>
              <a:srgbClr val="000000">
                <a:alpha val="0"/>
              </a:srgbClr>
            </a:solidFill>
          </p:spPr>
          <p:txBody>
            <a:bodyPr/>
            <a:lstStyle/>
            <a:p>
              <a:endParaRPr lang="en-US"/>
            </a:p>
          </p:txBody>
        </p:sp>
        <p:sp>
          <p:nvSpPr>
            <p:cNvPr id="51" name="TextBox 51"/>
            <p:cNvSpPr txBox="1"/>
            <p:nvPr/>
          </p:nvSpPr>
          <p:spPr>
            <a:xfrm>
              <a:off x="0" y="-66675"/>
              <a:ext cx="3471862" cy="2204442"/>
            </a:xfrm>
            <a:prstGeom prst="rect">
              <a:avLst/>
            </a:prstGeom>
          </p:spPr>
          <p:txBody>
            <a:bodyPr lIns="0" tIns="0" rIns="0" bIns="0" rtlCol="0" anchor="ctr"/>
            <a:lstStyle/>
            <a:p>
              <a:pPr algn="ctr">
                <a:lnSpc>
                  <a:spcPts val="3919"/>
                </a:lnSpc>
              </a:pPr>
              <a:r>
                <a:rPr lang="en-US" sz="2799" b="1" spc="-55">
                  <a:solidFill>
                    <a:srgbClr val="FFFFFF"/>
                  </a:solidFill>
                  <a:latin typeface="Open Sauce Bold"/>
                  <a:ea typeface="Open Sauce Bold"/>
                  <a:cs typeface="Open Sauce Bold"/>
                  <a:sym typeface="Open Sauce Bold"/>
                </a:rPr>
                <a:t>Data Scaling</a:t>
              </a:r>
            </a:p>
          </p:txBody>
        </p:sp>
      </p:grpSp>
      <p:sp>
        <p:nvSpPr>
          <p:cNvPr id="52" name="TextBox 52"/>
          <p:cNvSpPr txBox="1"/>
          <p:nvPr/>
        </p:nvSpPr>
        <p:spPr>
          <a:xfrm>
            <a:off x="777177" y="3470716"/>
            <a:ext cx="8900279" cy="1321130"/>
          </a:xfrm>
          <a:prstGeom prst="rect">
            <a:avLst/>
          </a:prstGeom>
        </p:spPr>
        <p:txBody>
          <a:bodyPr lIns="0" tIns="0" rIns="0" bIns="0" rtlCol="0" anchor="t">
            <a:spAutoFit/>
          </a:bodyPr>
          <a:lstStyle/>
          <a:p>
            <a:pPr algn="l">
              <a:lnSpc>
                <a:spcPts val="10018"/>
              </a:lnSpc>
            </a:pPr>
            <a:r>
              <a:rPr lang="en-US" sz="10018" b="1" spc="-500">
                <a:solidFill>
                  <a:srgbClr val="E7E4E4"/>
                </a:solidFill>
                <a:latin typeface="Touvlo Bold"/>
                <a:ea typeface="Touvlo Bold"/>
                <a:cs typeface="Touvlo Bold"/>
                <a:sym typeface="Touvlo Bold"/>
              </a:rPr>
              <a:t> Preprocessing</a:t>
            </a:r>
          </a:p>
        </p:txBody>
      </p:sp>
      <p:sp>
        <p:nvSpPr>
          <p:cNvPr id="53" name="TextBox 53"/>
          <p:cNvSpPr txBox="1"/>
          <p:nvPr/>
        </p:nvSpPr>
        <p:spPr>
          <a:xfrm>
            <a:off x="2868640" y="1917576"/>
            <a:ext cx="4134139" cy="1343555"/>
          </a:xfrm>
          <a:prstGeom prst="rect">
            <a:avLst/>
          </a:prstGeom>
        </p:spPr>
        <p:txBody>
          <a:bodyPr lIns="0" tIns="0" rIns="0" bIns="0" rtlCol="0" anchor="t">
            <a:spAutoFit/>
          </a:bodyPr>
          <a:lstStyle/>
          <a:p>
            <a:pPr algn="l">
              <a:lnSpc>
                <a:spcPts val="14600"/>
              </a:lnSpc>
            </a:pPr>
            <a:r>
              <a:rPr lang="en-US" sz="14600" b="1" spc="-730">
                <a:solidFill>
                  <a:srgbClr val="8E7DE4"/>
                </a:solidFill>
                <a:latin typeface="Touvlo Bold"/>
                <a:ea typeface="Touvlo Bold"/>
                <a:cs typeface="Touvlo Bold"/>
                <a:sym typeface="Touvlo Bold"/>
              </a:rPr>
              <a:t>EDA</a:t>
            </a:r>
          </a:p>
        </p:txBody>
      </p:sp>
      <p:sp>
        <p:nvSpPr>
          <p:cNvPr id="54" name="TextBox 54"/>
          <p:cNvSpPr txBox="1"/>
          <p:nvPr/>
        </p:nvSpPr>
        <p:spPr>
          <a:xfrm>
            <a:off x="464224" y="423627"/>
            <a:ext cx="10473214" cy="1321130"/>
          </a:xfrm>
          <a:prstGeom prst="rect">
            <a:avLst/>
          </a:prstGeom>
        </p:spPr>
        <p:txBody>
          <a:bodyPr lIns="0" tIns="0" rIns="0" bIns="0" rtlCol="0" anchor="t">
            <a:spAutoFit/>
          </a:bodyPr>
          <a:lstStyle/>
          <a:p>
            <a:pPr algn="l">
              <a:lnSpc>
                <a:spcPts val="10018"/>
              </a:lnSpc>
            </a:pPr>
            <a:r>
              <a:rPr lang="en-US" sz="10018" b="1" spc="-500">
                <a:solidFill>
                  <a:srgbClr val="F1EDE2"/>
                </a:solidFill>
                <a:latin typeface="Touvlo Bold"/>
                <a:ea typeface="Touvlo Bold"/>
                <a:cs typeface="Touvlo Bold"/>
                <a:sym typeface="Touvlo Bold"/>
              </a:rPr>
              <a:t>Data Vizualization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6" name="Group 6"/>
          <p:cNvGrpSpPr/>
          <p:nvPr/>
        </p:nvGrpSpPr>
        <p:grpSpPr>
          <a:xfrm rot="1185723">
            <a:off x="8787015" y="3871488"/>
            <a:ext cx="1259804" cy="1262965"/>
            <a:chOff x="0" y="0"/>
            <a:chExt cx="1679739" cy="1683953"/>
          </a:xfrm>
        </p:grpSpPr>
        <p:sp>
          <p:nvSpPr>
            <p:cNvPr id="7" name="Freeform 7"/>
            <p:cNvSpPr/>
            <p:nvPr/>
          </p:nvSpPr>
          <p:spPr>
            <a:xfrm>
              <a:off x="0" y="0"/>
              <a:ext cx="1679702" cy="1683893"/>
            </a:xfrm>
            <a:custGeom>
              <a:avLst/>
              <a:gdLst/>
              <a:ahLst/>
              <a:cxnLst/>
              <a:rect l="l" t="t" r="r" b="b"/>
              <a:pathLst>
                <a:path w="1679702" h="1683893">
                  <a:moveTo>
                    <a:pt x="0" y="0"/>
                  </a:moveTo>
                  <a:lnTo>
                    <a:pt x="1679702" y="0"/>
                  </a:lnTo>
                  <a:lnTo>
                    <a:pt x="1679702" y="1683893"/>
                  </a:lnTo>
                  <a:lnTo>
                    <a:pt x="0" y="1683893"/>
                  </a:lnTo>
                  <a:lnTo>
                    <a:pt x="0" y="0"/>
                  </a:lnTo>
                  <a:close/>
                </a:path>
              </a:pathLst>
            </a:custGeom>
            <a:blipFill>
              <a:blip r:embed="rId2"/>
              <a:stretch>
                <a:fillRect l="-1607" r="-1609" b="-3"/>
              </a:stretch>
            </a:blipFill>
          </p:spPr>
          <p:txBody>
            <a:bodyPr/>
            <a:lstStyle/>
            <a:p>
              <a:endParaRPr lang="en-US"/>
            </a:p>
          </p:txBody>
        </p:sp>
      </p:grpSp>
      <p:pic>
        <p:nvPicPr>
          <p:cNvPr id="9" name="Picture 8">
            <a:extLst>
              <a:ext uri="{FF2B5EF4-FFF2-40B4-BE49-F238E27FC236}">
                <a16:creationId xmlns:a16="http://schemas.microsoft.com/office/drawing/2014/main" id="{DF8F7525-13B9-F4EA-E1E7-025BB022D9EE}"/>
              </a:ext>
            </a:extLst>
          </p:cNvPr>
          <p:cNvPicPr>
            <a:picLocks noChangeAspect="1"/>
          </p:cNvPicPr>
          <p:nvPr/>
        </p:nvPicPr>
        <p:blipFill>
          <a:blip r:embed="rId3"/>
          <a:stretch>
            <a:fillRect/>
          </a:stretch>
        </p:blipFill>
        <p:spPr>
          <a:xfrm>
            <a:off x="870555" y="928690"/>
            <a:ext cx="7325747" cy="8763000"/>
          </a:xfrm>
          <a:prstGeom prst="rect">
            <a:avLst/>
          </a:prstGeom>
        </p:spPr>
      </p:pic>
      <p:pic>
        <p:nvPicPr>
          <p:cNvPr id="13" name="Picture 12">
            <a:extLst>
              <a:ext uri="{FF2B5EF4-FFF2-40B4-BE49-F238E27FC236}">
                <a16:creationId xmlns:a16="http://schemas.microsoft.com/office/drawing/2014/main" id="{D2AEA4A2-35F6-3171-D0FC-DB47095846B4}"/>
              </a:ext>
            </a:extLst>
          </p:cNvPr>
          <p:cNvPicPr>
            <a:picLocks noChangeAspect="1"/>
          </p:cNvPicPr>
          <p:nvPr/>
        </p:nvPicPr>
        <p:blipFill>
          <a:blip r:embed="rId4"/>
          <a:stretch>
            <a:fillRect/>
          </a:stretch>
        </p:blipFill>
        <p:spPr>
          <a:xfrm>
            <a:off x="10668000" y="342900"/>
            <a:ext cx="7325747" cy="93630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TotalTime>
  <Words>860</Words>
  <Application>Microsoft Office PowerPoint</Application>
  <PresentationFormat>Custom</PresentationFormat>
  <Paragraphs>125</Paragraphs>
  <Slides>38</Slides>
  <Notes>20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Calibri (MS) Bold</vt:lpstr>
      <vt:lpstr>Open Sauce Bold</vt:lpstr>
      <vt:lpstr>Open Sauce</vt:lpstr>
      <vt:lpstr>Inter Light</vt:lpstr>
      <vt:lpstr>Bernoru</vt:lpstr>
      <vt:lpstr>Open Sauce Medium</vt:lpstr>
      <vt:lpstr>Extenda 90 Exa</vt:lpstr>
      <vt:lpstr>Arial</vt:lpstr>
      <vt:lpstr>Calibri</vt:lpstr>
      <vt:lpstr>Rajdhani SemiBold</vt:lpstr>
      <vt:lpstr>Inter</vt:lpstr>
      <vt:lpstr>Rajdhani</vt:lpstr>
      <vt:lpstr>TT Fors Bold</vt:lpstr>
      <vt:lpstr>Touvlo</vt:lpstr>
      <vt:lpstr>Aptos</vt:lpstr>
      <vt:lpstr>Touvlo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Blue Illustrative Mental Health Presentation .pptx.pptx</dc:title>
  <cp:lastModifiedBy>يوسف ابراهيم شحاته ابراهيم</cp:lastModifiedBy>
  <cp:revision>8</cp:revision>
  <dcterms:created xsi:type="dcterms:W3CDTF">2006-08-16T00:00:00Z</dcterms:created>
  <dcterms:modified xsi:type="dcterms:W3CDTF">2025-12-15T22:05:02Z</dcterms:modified>
  <dc:identifier>DAG7fnTrRoY</dc:identifier>
</cp:coreProperties>
</file>